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Lst>
  <p:sldSz cx="18288000" cy="10287000"/>
  <p:notesSz cx="6858000" cy="9144000"/>
  <p:embeddedFontLst>
    <p:embeddedFont>
      <p:font typeface="Jua" panose="020B0604020202020204" charset="-127"/>
      <p:regular r:id="rId11"/>
    </p:embeddedFont>
    <p:embeddedFont>
      <p:font typeface="Agbalumo" panose="020B0604020202020204" charset="0"/>
      <p:regular r:id="rId12"/>
    </p:embeddedFont>
    <p:embeddedFont>
      <p:font typeface="Another Shabby" panose="020B0604020202020204" charset="0"/>
      <p:regular r:id="rId13"/>
    </p:embeddedFont>
    <p:embeddedFont>
      <p:font typeface="Arturo" panose="020B0604020202020204" charset="0"/>
      <p:regular r:id="rId14"/>
    </p:embeddedFont>
    <p:embeddedFont>
      <p:font typeface="Baloo" panose="020B0604020202020204" charset="0"/>
      <p:regular r:id="rId15"/>
    </p:embeddedFont>
    <p:embeddedFont>
      <p:font typeface="Francois One" panose="020B0604020202020204" charset="0"/>
      <p:regular r:id="rId16"/>
    </p:embeddedFont>
    <p:embeddedFont>
      <p:font typeface="Pacifico" panose="020F0502020204030204" pitchFamily="2"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52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2.svg"/><Relationship Id="rId17" Type="http://schemas.openxmlformats.org/officeDocument/2006/relationships/image" Target="../media/image31.png"/><Relationship Id="rId2" Type="http://schemas.openxmlformats.org/officeDocument/2006/relationships/image" Target="../media/image10.jpeg"/><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1.pn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2.svg"/><Relationship Id="rId18" Type="http://schemas.openxmlformats.org/officeDocument/2006/relationships/image" Target="../media/image45.svg"/><Relationship Id="rId3" Type="http://schemas.openxmlformats.org/officeDocument/2006/relationships/image" Target="../media/image32.png"/><Relationship Id="rId7" Type="http://schemas.openxmlformats.org/officeDocument/2006/relationships/image" Target="../media/image36.svg"/><Relationship Id="rId12" Type="http://schemas.openxmlformats.org/officeDocument/2006/relationships/image" Target="../media/image11.png"/><Relationship Id="rId17" Type="http://schemas.openxmlformats.org/officeDocument/2006/relationships/image" Target="../media/image44.png"/><Relationship Id="rId2" Type="http://schemas.openxmlformats.org/officeDocument/2006/relationships/image" Target="../media/image10.jpe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png"/><Relationship Id="rId15" Type="http://schemas.openxmlformats.org/officeDocument/2006/relationships/image" Target="../media/image42.svg"/><Relationship Id="rId10" Type="http://schemas.openxmlformats.org/officeDocument/2006/relationships/image" Target="../media/image39.png"/><Relationship Id="rId19"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svg"/><Relationship Id="rId18" Type="http://schemas.openxmlformats.org/officeDocument/2006/relationships/image" Target="../media/image28.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10.jpe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sv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59.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25.png"/><Relationship Id="rId2" Type="http://schemas.openxmlformats.org/officeDocument/2006/relationships/image" Target="../media/image10.jpeg"/><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8.png"/><Relationship Id="rId5" Type="http://schemas.openxmlformats.org/officeDocument/2006/relationships/image" Target="../media/image63.png"/><Relationship Id="rId1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60.svg"/></Relationships>
</file>

<file path=ppt/slides/_rels/slide7.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3.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2.svg"/><Relationship Id="rId17" Type="http://schemas.openxmlformats.org/officeDocument/2006/relationships/image" Target="../media/image54.svg"/><Relationship Id="rId2" Type="http://schemas.openxmlformats.org/officeDocument/2006/relationships/image" Target="../media/image10.jpe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71.png"/><Relationship Id="rId5" Type="http://schemas.openxmlformats.org/officeDocument/2006/relationships/image" Target="../media/image63.png"/><Relationship Id="rId15" Type="http://schemas.openxmlformats.org/officeDocument/2006/relationships/image" Target="../media/image75.svg"/><Relationship Id="rId10" Type="http://schemas.openxmlformats.org/officeDocument/2006/relationships/image" Target="../media/image70.svg"/><Relationship Id="rId4" Type="http://schemas.openxmlformats.org/officeDocument/2006/relationships/image" Target="../media/image62.svg"/><Relationship Id="rId9" Type="http://schemas.openxmlformats.org/officeDocument/2006/relationships/image" Target="../media/image69.png"/><Relationship Id="rId14"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38.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37.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12.svg"/><Relationship Id="rId5" Type="http://schemas.openxmlformats.org/officeDocument/2006/relationships/image" Target="../media/image63.png"/><Relationship Id="rId1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image" Target="../media/image62.svg"/><Relationship Id="rId9" Type="http://schemas.openxmlformats.org/officeDocument/2006/relationships/image" Target="../media/image57.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7.svg"/><Relationship Id="rId3" Type="http://schemas.openxmlformats.org/officeDocument/2006/relationships/image" Target="../media/image63.png"/><Relationship Id="rId7" Type="http://schemas.openxmlformats.org/officeDocument/2006/relationships/image" Target="../media/image43.png"/><Relationship Id="rId12" Type="http://schemas.openxmlformats.org/officeDocument/2006/relationships/image" Target="../media/image76.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12.svg"/><Relationship Id="rId5" Type="http://schemas.openxmlformats.org/officeDocument/2006/relationships/image" Target="../media/image65.png"/><Relationship Id="rId10" Type="http://schemas.openxmlformats.org/officeDocument/2006/relationships/image" Target="../media/image11.png"/><Relationship Id="rId4" Type="http://schemas.openxmlformats.org/officeDocument/2006/relationships/image" Target="../media/image64.svg"/><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Freeform 3"/>
          <p:cNvSpPr/>
          <p:nvPr/>
        </p:nvSpPr>
        <p:spPr>
          <a:xfrm rot="1361290">
            <a:off x="17327094" y="3689406"/>
            <a:ext cx="2196096" cy="2176880"/>
          </a:xfrm>
          <a:custGeom>
            <a:avLst/>
            <a:gdLst/>
            <a:ahLst/>
            <a:cxnLst/>
            <a:rect l="l" t="t" r="r" b="b"/>
            <a:pathLst>
              <a:path w="2196096" h="2176880">
                <a:moveTo>
                  <a:pt x="0" y="0"/>
                </a:moveTo>
                <a:lnTo>
                  <a:pt x="2196096" y="0"/>
                </a:lnTo>
                <a:lnTo>
                  <a:pt x="2196096" y="2176880"/>
                </a:lnTo>
                <a:lnTo>
                  <a:pt x="0" y="217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350179">
            <a:off x="-2117575" y="-1265945"/>
            <a:ext cx="7171765" cy="4114800"/>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Freeform 5"/>
          <p:cNvSpPr/>
          <p:nvPr/>
        </p:nvSpPr>
        <p:spPr>
          <a:xfrm rot="-750999">
            <a:off x="-1021919" y="2143223"/>
            <a:ext cx="2843912" cy="1781000"/>
          </a:xfrm>
          <a:custGeom>
            <a:avLst/>
            <a:gdLst/>
            <a:ahLst/>
            <a:cxnLst/>
            <a:rect l="l" t="t" r="r" b="b"/>
            <a:pathLst>
              <a:path w="2843912" h="1781000">
                <a:moveTo>
                  <a:pt x="0" y="0"/>
                </a:moveTo>
                <a:lnTo>
                  <a:pt x="2843912" y="0"/>
                </a:lnTo>
                <a:lnTo>
                  <a:pt x="2843912" y="1781000"/>
                </a:lnTo>
                <a:lnTo>
                  <a:pt x="0" y="1781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750999" flipH="1">
            <a:off x="16476800" y="477015"/>
            <a:ext cx="2843912" cy="1781000"/>
          </a:xfrm>
          <a:custGeom>
            <a:avLst/>
            <a:gdLst/>
            <a:ahLst/>
            <a:cxnLst/>
            <a:rect l="l" t="t" r="r" b="b"/>
            <a:pathLst>
              <a:path w="2843912" h="1781000">
                <a:moveTo>
                  <a:pt x="2843912" y="0"/>
                </a:moveTo>
                <a:lnTo>
                  <a:pt x="0" y="0"/>
                </a:lnTo>
                <a:lnTo>
                  <a:pt x="0" y="1781000"/>
                </a:lnTo>
                <a:lnTo>
                  <a:pt x="2843912" y="1781000"/>
                </a:lnTo>
                <a:lnTo>
                  <a:pt x="284391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7" name="Group 7"/>
          <p:cNvGrpSpPr/>
          <p:nvPr/>
        </p:nvGrpSpPr>
        <p:grpSpPr>
          <a:xfrm>
            <a:off x="-2663336" y="8054286"/>
            <a:ext cx="23112037" cy="5782986"/>
            <a:chOff x="0" y="0"/>
            <a:chExt cx="30816050" cy="7710648"/>
          </a:xfrm>
        </p:grpSpPr>
        <p:sp>
          <p:nvSpPr>
            <p:cNvPr id="8" name="Freeform 8"/>
            <p:cNvSpPr/>
            <p:nvPr/>
          </p:nvSpPr>
          <p:spPr>
            <a:xfrm rot="872085">
              <a:off x="535435" y="1112124"/>
              <a:ext cx="9562353" cy="5486400"/>
            </a:xfrm>
            <a:custGeom>
              <a:avLst/>
              <a:gdLst/>
              <a:ahLst/>
              <a:cxnLst/>
              <a:rect l="l" t="t" r="r" b="b"/>
              <a:pathLst>
                <a:path w="9562353" h="5486400">
                  <a:moveTo>
                    <a:pt x="0" y="0"/>
                  </a:moveTo>
                  <a:lnTo>
                    <a:pt x="9562353" y="0"/>
                  </a:lnTo>
                  <a:lnTo>
                    <a:pt x="9562353" y="5486400"/>
                  </a:lnTo>
                  <a:lnTo>
                    <a:pt x="0" y="548640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rot="872085">
              <a:off x="7243931" y="1112124"/>
              <a:ext cx="9562353" cy="5486400"/>
            </a:xfrm>
            <a:custGeom>
              <a:avLst/>
              <a:gdLst/>
              <a:ahLst/>
              <a:cxnLst/>
              <a:rect l="l" t="t" r="r" b="b"/>
              <a:pathLst>
                <a:path w="9562353" h="5486400">
                  <a:moveTo>
                    <a:pt x="0" y="0"/>
                  </a:moveTo>
                  <a:lnTo>
                    <a:pt x="9562353" y="0"/>
                  </a:lnTo>
                  <a:lnTo>
                    <a:pt x="9562353" y="5486400"/>
                  </a:lnTo>
                  <a:lnTo>
                    <a:pt x="0" y="548640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rot="872085">
              <a:off x="13875978" y="1112124"/>
              <a:ext cx="9562353" cy="5486400"/>
            </a:xfrm>
            <a:custGeom>
              <a:avLst/>
              <a:gdLst/>
              <a:ahLst/>
              <a:cxnLst/>
              <a:rect l="l" t="t" r="r" b="b"/>
              <a:pathLst>
                <a:path w="9562353" h="5486400">
                  <a:moveTo>
                    <a:pt x="0" y="0"/>
                  </a:moveTo>
                  <a:lnTo>
                    <a:pt x="9562353" y="0"/>
                  </a:lnTo>
                  <a:lnTo>
                    <a:pt x="9562353" y="5486400"/>
                  </a:lnTo>
                  <a:lnTo>
                    <a:pt x="0" y="548640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1" name="Freeform 11"/>
            <p:cNvSpPr/>
            <p:nvPr/>
          </p:nvSpPr>
          <p:spPr>
            <a:xfrm rot="872085">
              <a:off x="20718262" y="1112124"/>
              <a:ext cx="9562353" cy="5486400"/>
            </a:xfrm>
            <a:custGeom>
              <a:avLst/>
              <a:gdLst/>
              <a:ahLst/>
              <a:cxnLst/>
              <a:rect l="l" t="t" r="r" b="b"/>
              <a:pathLst>
                <a:path w="9562353" h="5486400">
                  <a:moveTo>
                    <a:pt x="0" y="0"/>
                  </a:moveTo>
                  <a:lnTo>
                    <a:pt x="9562353" y="0"/>
                  </a:lnTo>
                  <a:lnTo>
                    <a:pt x="9562353" y="5486400"/>
                  </a:lnTo>
                  <a:lnTo>
                    <a:pt x="0" y="548640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grpSp>
      <p:sp>
        <p:nvSpPr>
          <p:cNvPr id="12" name="Freeform 12"/>
          <p:cNvSpPr/>
          <p:nvPr/>
        </p:nvSpPr>
        <p:spPr>
          <a:xfrm rot="350179">
            <a:off x="14569382" y="8129810"/>
            <a:ext cx="7171765" cy="4114800"/>
          </a:xfrm>
          <a:custGeom>
            <a:avLst/>
            <a:gdLst/>
            <a:ahLst/>
            <a:cxnLst/>
            <a:rect l="l" t="t" r="r" b="b"/>
            <a:pathLst>
              <a:path w="7171765" h="4114800">
                <a:moveTo>
                  <a:pt x="0" y="0"/>
                </a:moveTo>
                <a:lnTo>
                  <a:pt x="7171764" y="0"/>
                </a:lnTo>
                <a:lnTo>
                  <a:pt x="717176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8" name="TextBox 18"/>
          <p:cNvSpPr txBox="1"/>
          <p:nvPr/>
        </p:nvSpPr>
        <p:spPr>
          <a:xfrm>
            <a:off x="865016" y="7313887"/>
            <a:ext cx="7319177" cy="1248805"/>
          </a:xfrm>
          <a:prstGeom prst="rect">
            <a:avLst/>
          </a:prstGeom>
        </p:spPr>
        <p:txBody>
          <a:bodyPr lIns="0" tIns="0" rIns="0" bIns="0" rtlCol="0" anchor="t">
            <a:spAutoFit/>
          </a:bodyPr>
          <a:lstStyle/>
          <a:p>
            <a:pPr algn="l">
              <a:lnSpc>
                <a:spcPts val="4903"/>
              </a:lnSpc>
            </a:pPr>
            <a:r>
              <a:rPr lang="en-US" sz="4155">
                <a:solidFill>
                  <a:srgbClr val="172431"/>
                </a:solidFill>
                <a:latin typeface="Agbalumo"/>
                <a:ea typeface="Agbalumo"/>
                <a:cs typeface="Agbalumo"/>
                <a:sym typeface="Agbalumo"/>
              </a:rPr>
              <a:t>Thể hiện thái độ tôn trọng sự khác biệt giữa các nền văn hóa</a:t>
            </a:r>
          </a:p>
        </p:txBody>
      </p:sp>
      <p:sp>
        <p:nvSpPr>
          <p:cNvPr id="19" name="TextBox 19"/>
          <p:cNvSpPr txBox="1"/>
          <p:nvPr/>
        </p:nvSpPr>
        <p:spPr>
          <a:xfrm>
            <a:off x="3176728" y="2172975"/>
            <a:ext cx="12244040" cy="1882782"/>
          </a:xfrm>
          <a:prstGeom prst="rect">
            <a:avLst/>
          </a:prstGeom>
        </p:spPr>
        <p:txBody>
          <a:bodyPr lIns="0" tIns="0" rIns="0" bIns="0" rtlCol="0" anchor="t">
            <a:spAutoFit/>
          </a:bodyPr>
          <a:lstStyle/>
          <a:p>
            <a:pPr algn="ctr">
              <a:lnSpc>
                <a:spcPts val="15399"/>
              </a:lnSpc>
            </a:pPr>
            <a:r>
              <a:rPr lang="en-US" sz="10999">
                <a:solidFill>
                  <a:srgbClr val="366180"/>
                </a:solidFill>
                <a:latin typeface="Pacifico"/>
                <a:ea typeface="Pacifico"/>
                <a:cs typeface="Pacifico"/>
                <a:sym typeface="Pacifico"/>
              </a:rPr>
              <a:t>Tham Gia Xây Dựng</a:t>
            </a:r>
          </a:p>
        </p:txBody>
      </p:sp>
      <p:sp>
        <p:nvSpPr>
          <p:cNvPr id="20" name="TextBox 20"/>
          <p:cNvSpPr txBox="1"/>
          <p:nvPr/>
        </p:nvSpPr>
        <p:spPr>
          <a:xfrm>
            <a:off x="2566954" y="4716730"/>
            <a:ext cx="13463588" cy="1882782"/>
          </a:xfrm>
          <a:prstGeom prst="rect">
            <a:avLst/>
          </a:prstGeom>
        </p:spPr>
        <p:txBody>
          <a:bodyPr lIns="0" tIns="0" rIns="0" bIns="0" rtlCol="0" anchor="t">
            <a:spAutoFit/>
          </a:bodyPr>
          <a:lstStyle/>
          <a:p>
            <a:pPr algn="ctr">
              <a:lnSpc>
                <a:spcPts val="15399"/>
              </a:lnSpc>
            </a:pPr>
            <a:r>
              <a:rPr lang="en-US" sz="10999" dirty="0" err="1">
                <a:solidFill>
                  <a:srgbClr val="366180"/>
                </a:solidFill>
                <a:latin typeface="Pacifico"/>
                <a:ea typeface="Pacifico"/>
                <a:cs typeface="Pacifico"/>
                <a:sym typeface="Pacifico"/>
              </a:rPr>
              <a:t>Phát</a:t>
            </a:r>
            <a:r>
              <a:rPr lang="en-US" sz="10999" dirty="0">
                <a:solidFill>
                  <a:srgbClr val="366180"/>
                </a:solidFill>
                <a:latin typeface="Pacifico"/>
                <a:ea typeface="Pacifico"/>
                <a:cs typeface="Pacifico"/>
                <a:sym typeface="Pacifico"/>
              </a:rPr>
              <a:t> </a:t>
            </a:r>
            <a:r>
              <a:rPr lang="en-US" sz="10999" dirty="0" err="1">
                <a:solidFill>
                  <a:srgbClr val="366180"/>
                </a:solidFill>
                <a:latin typeface="Pacifico"/>
                <a:ea typeface="Pacifico"/>
                <a:cs typeface="Pacifico"/>
                <a:sym typeface="Pacifico"/>
              </a:rPr>
              <a:t>Triển</a:t>
            </a:r>
            <a:r>
              <a:rPr lang="en-US" sz="10999" dirty="0">
                <a:solidFill>
                  <a:srgbClr val="366180"/>
                </a:solidFill>
                <a:latin typeface="Pacifico"/>
                <a:ea typeface="Pacifico"/>
                <a:cs typeface="Pacifico"/>
                <a:sym typeface="Pacifico"/>
              </a:rPr>
              <a:t> </a:t>
            </a:r>
            <a:r>
              <a:rPr lang="en-US" sz="10999" dirty="0" err="1">
                <a:solidFill>
                  <a:srgbClr val="366180"/>
                </a:solidFill>
                <a:latin typeface="Pacifico"/>
                <a:ea typeface="Pacifico"/>
                <a:cs typeface="Pacifico"/>
                <a:sym typeface="Pacifico"/>
              </a:rPr>
              <a:t>Cộng</a:t>
            </a:r>
            <a:r>
              <a:rPr lang="en-US" sz="10999" dirty="0">
                <a:solidFill>
                  <a:srgbClr val="366180"/>
                </a:solidFill>
                <a:latin typeface="Pacifico"/>
                <a:ea typeface="Pacifico"/>
                <a:cs typeface="Pacifico"/>
                <a:sym typeface="Pacifico"/>
              </a:rPr>
              <a:t> </a:t>
            </a:r>
            <a:r>
              <a:rPr lang="en-US" sz="10999">
                <a:solidFill>
                  <a:srgbClr val="366180"/>
                </a:solidFill>
                <a:latin typeface="Pacifico"/>
                <a:ea typeface="Pacifico"/>
                <a:cs typeface="Pacifico"/>
                <a:sym typeface="Pacifico"/>
              </a:rPr>
              <a:t>Đồng</a:t>
            </a:r>
            <a:endParaRPr lang="en-US" sz="10999" dirty="0">
              <a:solidFill>
                <a:srgbClr val="366180"/>
              </a:solidFill>
              <a:latin typeface="Pacifico"/>
              <a:ea typeface="Pacifico"/>
              <a:cs typeface="Pacifico"/>
              <a:sym typeface="Pacifico"/>
            </a:endParaRPr>
          </a:p>
        </p:txBody>
      </p:sp>
      <p:sp>
        <p:nvSpPr>
          <p:cNvPr id="21" name="TextBox 21"/>
          <p:cNvSpPr txBox="1"/>
          <p:nvPr/>
        </p:nvSpPr>
        <p:spPr>
          <a:xfrm>
            <a:off x="8648770" y="4039780"/>
            <a:ext cx="990460" cy="1304683"/>
          </a:xfrm>
          <a:prstGeom prst="rect">
            <a:avLst/>
          </a:prstGeom>
        </p:spPr>
        <p:txBody>
          <a:bodyPr lIns="0" tIns="0" rIns="0" bIns="0" rtlCol="0" anchor="t">
            <a:spAutoFit/>
          </a:bodyPr>
          <a:lstStyle/>
          <a:p>
            <a:pPr algn="ctr">
              <a:lnSpc>
                <a:spcPts val="10473"/>
              </a:lnSpc>
            </a:pPr>
            <a:r>
              <a:rPr lang="en-US" sz="7481">
                <a:solidFill>
                  <a:srgbClr val="835C41"/>
                </a:solidFill>
                <a:latin typeface="Another Shabby"/>
                <a:ea typeface="Another Shabby"/>
                <a:cs typeface="Another Shabby"/>
                <a:sym typeface="Another Shabby"/>
              </a:rPr>
              <a:t>VÀ</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grpSp>
        <p:nvGrpSpPr>
          <p:cNvPr id="3" name="Group 3"/>
          <p:cNvGrpSpPr/>
          <p:nvPr/>
        </p:nvGrpSpPr>
        <p:grpSpPr>
          <a:xfrm>
            <a:off x="1234241" y="4975390"/>
            <a:ext cx="15819518" cy="6202438"/>
            <a:chOff x="0" y="0"/>
            <a:chExt cx="4166457" cy="1633564"/>
          </a:xfrm>
        </p:grpSpPr>
        <p:sp>
          <p:nvSpPr>
            <p:cNvPr id="4" name="Freeform 4"/>
            <p:cNvSpPr/>
            <p:nvPr/>
          </p:nvSpPr>
          <p:spPr>
            <a:xfrm>
              <a:off x="0" y="0"/>
              <a:ext cx="4166457" cy="1633564"/>
            </a:xfrm>
            <a:custGeom>
              <a:avLst/>
              <a:gdLst/>
              <a:ahLst/>
              <a:cxnLst/>
              <a:rect l="l" t="t" r="r" b="b"/>
              <a:pathLst>
                <a:path w="4166457" h="1633564">
                  <a:moveTo>
                    <a:pt x="34747" y="0"/>
                  </a:moveTo>
                  <a:lnTo>
                    <a:pt x="4131711" y="0"/>
                  </a:lnTo>
                  <a:cubicBezTo>
                    <a:pt x="4150901" y="0"/>
                    <a:pt x="4166457" y="15557"/>
                    <a:pt x="4166457" y="34747"/>
                  </a:cubicBezTo>
                  <a:lnTo>
                    <a:pt x="4166457" y="1598817"/>
                  </a:lnTo>
                  <a:cubicBezTo>
                    <a:pt x="4166457" y="1618007"/>
                    <a:pt x="4150901" y="1633564"/>
                    <a:pt x="4131711" y="1633564"/>
                  </a:cubicBezTo>
                  <a:lnTo>
                    <a:pt x="34747" y="1633564"/>
                  </a:lnTo>
                  <a:cubicBezTo>
                    <a:pt x="15557" y="1633564"/>
                    <a:pt x="0" y="1618007"/>
                    <a:pt x="0" y="1598817"/>
                  </a:cubicBezTo>
                  <a:lnTo>
                    <a:pt x="0" y="34747"/>
                  </a:lnTo>
                  <a:cubicBezTo>
                    <a:pt x="0" y="15557"/>
                    <a:pt x="15557" y="0"/>
                    <a:pt x="34747" y="0"/>
                  </a:cubicBezTo>
                  <a:close/>
                </a:path>
              </a:pathLst>
            </a:custGeom>
            <a:solidFill>
              <a:srgbClr val="E4E9ED"/>
            </a:solidFill>
            <a:ln w="38100" cap="rnd">
              <a:solidFill>
                <a:srgbClr val="000000"/>
              </a:solidFill>
              <a:prstDash val="solid"/>
              <a:round/>
            </a:ln>
          </p:spPr>
          <p:txBody>
            <a:bodyPr/>
            <a:lstStyle/>
            <a:p>
              <a:endParaRPr lang="en-US"/>
            </a:p>
          </p:txBody>
        </p:sp>
        <p:sp>
          <p:nvSpPr>
            <p:cNvPr id="5" name="TextBox 5"/>
            <p:cNvSpPr txBox="1"/>
            <p:nvPr/>
          </p:nvSpPr>
          <p:spPr>
            <a:xfrm>
              <a:off x="0" y="-38100"/>
              <a:ext cx="4166457" cy="1671664"/>
            </a:xfrm>
            <a:prstGeom prst="rect">
              <a:avLst/>
            </a:prstGeom>
          </p:spPr>
          <p:txBody>
            <a:bodyPr lIns="50800" tIns="50800" rIns="50800" bIns="50800" rtlCol="0" anchor="ctr"/>
            <a:lstStyle/>
            <a:p>
              <a:pPr algn="ctr">
                <a:lnSpc>
                  <a:spcPts val="3395"/>
                </a:lnSpc>
              </a:pPr>
              <a:endParaRPr/>
            </a:p>
          </p:txBody>
        </p:sp>
      </p:grpSp>
      <p:sp>
        <p:nvSpPr>
          <p:cNvPr id="6" name="Freeform 6"/>
          <p:cNvSpPr/>
          <p:nvPr/>
        </p:nvSpPr>
        <p:spPr>
          <a:xfrm>
            <a:off x="135462" y="217475"/>
            <a:ext cx="4079780" cy="4114800"/>
          </a:xfrm>
          <a:custGeom>
            <a:avLst/>
            <a:gdLst/>
            <a:ahLst/>
            <a:cxnLst/>
            <a:rect l="l" t="t" r="r" b="b"/>
            <a:pathLst>
              <a:path w="4079780" h="4114800">
                <a:moveTo>
                  <a:pt x="0" y="0"/>
                </a:moveTo>
                <a:lnTo>
                  <a:pt x="4079780" y="0"/>
                </a:lnTo>
                <a:lnTo>
                  <a:pt x="40797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5486400" y="1765304"/>
            <a:ext cx="7315200" cy="2566970"/>
          </a:xfrm>
          <a:custGeom>
            <a:avLst/>
            <a:gdLst/>
            <a:ahLst/>
            <a:cxnLst/>
            <a:rect l="l" t="t" r="r" b="b"/>
            <a:pathLst>
              <a:path w="7315200" h="2566970">
                <a:moveTo>
                  <a:pt x="0" y="0"/>
                </a:moveTo>
                <a:lnTo>
                  <a:pt x="7315200" y="0"/>
                </a:lnTo>
                <a:lnTo>
                  <a:pt x="7315200" y="2566971"/>
                </a:lnTo>
                <a:lnTo>
                  <a:pt x="0" y="2566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507052" y="217475"/>
            <a:ext cx="5093413" cy="4114800"/>
          </a:xfrm>
          <a:custGeom>
            <a:avLst/>
            <a:gdLst/>
            <a:ahLst/>
            <a:cxnLst/>
            <a:rect l="l" t="t" r="r" b="b"/>
            <a:pathLst>
              <a:path w="5093413" h="4114800">
                <a:moveTo>
                  <a:pt x="0" y="0"/>
                </a:moveTo>
                <a:lnTo>
                  <a:pt x="5093414" y="0"/>
                </a:lnTo>
                <a:lnTo>
                  <a:pt x="509341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7441874" y="0"/>
            <a:ext cx="1702126" cy="1572145"/>
          </a:xfrm>
          <a:custGeom>
            <a:avLst/>
            <a:gdLst/>
            <a:ahLst/>
            <a:cxnLst/>
            <a:rect l="l" t="t" r="r" b="b"/>
            <a:pathLst>
              <a:path w="1702126" h="1572145">
                <a:moveTo>
                  <a:pt x="0" y="0"/>
                </a:moveTo>
                <a:lnTo>
                  <a:pt x="1702126" y="0"/>
                </a:lnTo>
                <a:lnTo>
                  <a:pt x="1702126" y="1572145"/>
                </a:lnTo>
                <a:lnTo>
                  <a:pt x="0" y="15721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784732" y="5695300"/>
            <a:ext cx="15104959" cy="4083939"/>
          </a:xfrm>
          <a:prstGeom prst="rect">
            <a:avLst/>
          </a:prstGeom>
        </p:spPr>
        <p:txBody>
          <a:bodyPr lIns="0" tIns="0" rIns="0" bIns="0" rtlCol="0" anchor="t">
            <a:spAutoFit/>
          </a:bodyPr>
          <a:lstStyle/>
          <a:p>
            <a:pPr algn="l">
              <a:lnSpc>
                <a:spcPts val="7788"/>
              </a:lnSpc>
            </a:pPr>
            <a:r>
              <a:rPr lang="en-US" sz="6600">
                <a:solidFill>
                  <a:srgbClr val="3B3B3B"/>
                </a:solidFill>
                <a:latin typeface="Jua"/>
                <a:ea typeface="Jua"/>
                <a:cs typeface="Jua"/>
                <a:sym typeface="Jua"/>
              </a:rPr>
              <a:t>Trong một chuyến đi thực tế của lớp đến một vùng núi (hoặc vùng quê), nhóm học sinh đang ngồi vào bàn ăn trưa do người dân địa phương chiêu đãi.</a:t>
            </a:r>
          </a:p>
        </p:txBody>
      </p:sp>
      <p:sp>
        <p:nvSpPr>
          <p:cNvPr id="11" name="TextBox 11"/>
          <p:cNvSpPr txBox="1"/>
          <p:nvPr/>
        </p:nvSpPr>
        <p:spPr>
          <a:xfrm>
            <a:off x="3877478" y="2300616"/>
            <a:ext cx="10533044" cy="1703050"/>
          </a:xfrm>
          <a:prstGeom prst="rect">
            <a:avLst/>
          </a:prstGeom>
        </p:spPr>
        <p:txBody>
          <a:bodyPr lIns="0" tIns="0" rIns="0" bIns="0" rtlCol="0" anchor="t">
            <a:spAutoFit/>
          </a:bodyPr>
          <a:lstStyle/>
          <a:p>
            <a:pPr algn="ctr">
              <a:lnSpc>
                <a:spcPts val="12393"/>
              </a:lnSpc>
            </a:pPr>
            <a:r>
              <a:rPr lang="en-US" sz="13924">
                <a:solidFill>
                  <a:srgbClr val="1E4E89"/>
                </a:solidFill>
                <a:latin typeface="Agbalumo"/>
                <a:ea typeface="Agbalumo"/>
                <a:cs typeface="Agbalumo"/>
                <a:sym typeface="Agbalumo"/>
              </a:rPr>
              <a:t>Bối cảnh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grpSp>
        <p:nvGrpSpPr>
          <p:cNvPr id="3" name="Group 3"/>
          <p:cNvGrpSpPr/>
          <p:nvPr/>
        </p:nvGrpSpPr>
        <p:grpSpPr>
          <a:xfrm>
            <a:off x="5232011" y="810161"/>
            <a:ext cx="8654944" cy="1006219"/>
            <a:chOff x="0" y="0"/>
            <a:chExt cx="11539926" cy="1341626"/>
          </a:xfrm>
        </p:grpSpPr>
        <p:grpSp>
          <p:nvGrpSpPr>
            <p:cNvPr id="4" name="Group 4"/>
            <p:cNvGrpSpPr/>
            <p:nvPr/>
          </p:nvGrpSpPr>
          <p:grpSpPr>
            <a:xfrm>
              <a:off x="0" y="0"/>
              <a:ext cx="9538296" cy="1341626"/>
              <a:chOff x="0" y="0"/>
              <a:chExt cx="3406386" cy="479131"/>
            </a:xfrm>
          </p:grpSpPr>
          <p:sp>
            <p:nvSpPr>
              <p:cNvPr id="5" name="Freeform 5"/>
              <p:cNvSpPr/>
              <p:nvPr/>
            </p:nvSpPr>
            <p:spPr>
              <a:xfrm>
                <a:off x="0" y="0"/>
                <a:ext cx="3406386" cy="479131"/>
              </a:xfrm>
              <a:custGeom>
                <a:avLst/>
                <a:gdLst/>
                <a:ahLst/>
                <a:cxnLst/>
                <a:rect l="l" t="t" r="r" b="b"/>
                <a:pathLst>
                  <a:path w="3406386" h="479131">
                    <a:moveTo>
                      <a:pt x="38960" y="0"/>
                    </a:moveTo>
                    <a:lnTo>
                      <a:pt x="3367426" y="0"/>
                    </a:lnTo>
                    <a:cubicBezTo>
                      <a:pt x="3388943" y="0"/>
                      <a:pt x="3406386" y="17443"/>
                      <a:pt x="3406386" y="38960"/>
                    </a:cubicBezTo>
                    <a:lnTo>
                      <a:pt x="3406386" y="440171"/>
                    </a:lnTo>
                    <a:cubicBezTo>
                      <a:pt x="3406386" y="461688"/>
                      <a:pt x="3388943" y="479131"/>
                      <a:pt x="3367426" y="479131"/>
                    </a:cubicBezTo>
                    <a:lnTo>
                      <a:pt x="38960" y="479131"/>
                    </a:lnTo>
                    <a:cubicBezTo>
                      <a:pt x="17443" y="479131"/>
                      <a:pt x="0" y="461688"/>
                      <a:pt x="0" y="440171"/>
                    </a:cubicBezTo>
                    <a:lnTo>
                      <a:pt x="0" y="38960"/>
                    </a:lnTo>
                    <a:cubicBezTo>
                      <a:pt x="0" y="17443"/>
                      <a:pt x="17443" y="0"/>
                      <a:pt x="38960" y="0"/>
                    </a:cubicBezTo>
                    <a:close/>
                  </a:path>
                </a:pathLst>
              </a:custGeom>
              <a:solidFill>
                <a:srgbClr val="FFA060"/>
              </a:solidFill>
              <a:ln w="38100" cap="rnd">
                <a:solidFill>
                  <a:srgbClr val="000000"/>
                </a:solidFill>
                <a:prstDash val="solid"/>
                <a:round/>
              </a:ln>
            </p:spPr>
            <p:txBody>
              <a:bodyPr/>
              <a:lstStyle/>
              <a:p>
                <a:endParaRPr lang="en-US"/>
              </a:p>
            </p:txBody>
          </p:sp>
          <p:sp>
            <p:nvSpPr>
              <p:cNvPr id="6" name="TextBox 6"/>
              <p:cNvSpPr txBox="1"/>
              <p:nvPr/>
            </p:nvSpPr>
            <p:spPr>
              <a:xfrm>
                <a:off x="0" y="-38100"/>
                <a:ext cx="3406386" cy="517231"/>
              </a:xfrm>
              <a:prstGeom prst="rect">
                <a:avLst/>
              </a:prstGeom>
            </p:spPr>
            <p:txBody>
              <a:bodyPr lIns="50800" tIns="50800" rIns="50800" bIns="50800" rtlCol="0" anchor="ctr"/>
              <a:lstStyle/>
              <a:p>
                <a:pPr algn="ctr">
                  <a:lnSpc>
                    <a:spcPts val="3395"/>
                  </a:lnSpc>
                </a:pPr>
                <a:endParaRPr/>
              </a:p>
            </p:txBody>
          </p:sp>
        </p:grpSp>
        <p:sp>
          <p:nvSpPr>
            <p:cNvPr id="7" name="TextBox 7"/>
            <p:cNvSpPr txBox="1"/>
            <p:nvPr/>
          </p:nvSpPr>
          <p:spPr>
            <a:xfrm>
              <a:off x="222033" y="-114300"/>
              <a:ext cx="11317893" cy="1364826"/>
            </a:xfrm>
            <a:prstGeom prst="rect">
              <a:avLst/>
            </a:prstGeom>
          </p:spPr>
          <p:txBody>
            <a:bodyPr lIns="0" tIns="0" rIns="0" bIns="0" rtlCol="0" anchor="t">
              <a:spAutoFit/>
            </a:bodyPr>
            <a:lstStyle/>
            <a:p>
              <a:pPr algn="l">
                <a:lnSpc>
                  <a:spcPts val="8680"/>
                </a:lnSpc>
              </a:pPr>
              <a:r>
                <a:rPr lang="en-US" sz="6200">
                  <a:solidFill>
                    <a:srgbClr val="3B3B3B"/>
                  </a:solidFill>
                  <a:latin typeface="Agbalumo"/>
                  <a:ea typeface="Agbalumo"/>
                  <a:cs typeface="Agbalumo"/>
                  <a:sym typeface="Agbalumo"/>
                </a:rPr>
                <a:t>Một số nét văn hóa </a:t>
              </a:r>
            </a:p>
          </p:txBody>
        </p:sp>
      </p:grpSp>
      <p:grpSp>
        <p:nvGrpSpPr>
          <p:cNvPr id="8" name="Group 8"/>
          <p:cNvGrpSpPr/>
          <p:nvPr/>
        </p:nvGrpSpPr>
        <p:grpSpPr>
          <a:xfrm>
            <a:off x="7134127" y="7573043"/>
            <a:ext cx="8439791" cy="1543050"/>
            <a:chOff x="0" y="0"/>
            <a:chExt cx="2222826" cy="406400"/>
          </a:xfrm>
        </p:grpSpPr>
        <p:sp>
          <p:nvSpPr>
            <p:cNvPr id="9" name="Freeform 9"/>
            <p:cNvSpPr/>
            <p:nvPr/>
          </p:nvSpPr>
          <p:spPr>
            <a:xfrm>
              <a:off x="0" y="0"/>
              <a:ext cx="2222826" cy="406400"/>
            </a:xfrm>
            <a:custGeom>
              <a:avLst/>
              <a:gdLst/>
              <a:ahLst/>
              <a:cxnLst/>
              <a:rect l="l" t="t" r="r" b="b"/>
              <a:pathLst>
                <a:path w="2222826" h="406400">
                  <a:moveTo>
                    <a:pt x="46783" y="0"/>
                  </a:moveTo>
                  <a:lnTo>
                    <a:pt x="2176043" y="0"/>
                  </a:lnTo>
                  <a:cubicBezTo>
                    <a:pt x="2201880" y="0"/>
                    <a:pt x="2222826" y="20945"/>
                    <a:pt x="2222826" y="46783"/>
                  </a:cubicBezTo>
                  <a:lnTo>
                    <a:pt x="2222826" y="359617"/>
                  </a:lnTo>
                  <a:cubicBezTo>
                    <a:pt x="2222826" y="372025"/>
                    <a:pt x="2217897" y="383924"/>
                    <a:pt x="2209123" y="392698"/>
                  </a:cubicBezTo>
                  <a:cubicBezTo>
                    <a:pt x="2200350" y="401471"/>
                    <a:pt x="2188451" y="406400"/>
                    <a:pt x="2176043" y="406400"/>
                  </a:cubicBezTo>
                  <a:lnTo>
                    <a:pt x="46783" y="406400"/>
                  </a:lnTo>
                  <a:cubicBezTo>
                    <a:pt x="34375" y="406400"/>
                    <a:pt x="22476" y="401471"/>
                    <a:pt x="13702" y="392698"/>
                  </a:cubicBezTo>
                  <a:cubicBezTo>
                    <a:pt x="4929" y="383924"/>
                    <a:pt x="0" y="372025"/>
                    <a:pt x="0" y="359617"/>
                  </a:cubicBezTo>
                  <a:lnTo>
                    <a:pt x="0" y="46783"/>
                  </a:lnTo>
                  <a:cubicBezTo>
                    <a:pt x="0" y="34375"/>
                    <a:pt x="4929" y="22476"/>
                    <a:pt x="13702" y="13702"/>
                  </a:cubicBezTo>
                  <a:cubicBezTo>
                    <a:pt x="22476" y="4929"/>
                    <a:pt x="34375" y="0"/>
                    <a:pt x="46783" y="0"/>
                  </a:cubicBezTo>
                  <a:close/>
                </a:path>
              </a:pathLst>
            </a:custGeom>
            <a:solidFill>
              <a:srgbClr val="92BDDD"/>
            </a:solidFill>
          </p:spPr>
          <p:txBody>
            <a:bodyPr/>
            <a:lstStyle/>
            <a:p>
              <a:endParaRPr lang="en-US"/>
            </a:p>
          </p:txBody>
        </p:sp>
        <p:sp>
          <p:nvSpPr>
            <p:cNvPr id="10" name="TextBox 10"/>
            <p:cNvSpPr txBox="1"/>
            <p:nvPr/>
          </p:nvSpPr>
          <p:spPr>
            <a:xfrm>
              <a:off x="0" y="-38100"/>
              <a:ext cx="2222826" cy="444500"/>
            </a:xfrm>
            <a:prstGeom prst="rect">
              <a:avLst/>
            </a:prstGeom>
          </p:spPr>
          <p:txBody>
            <a:bodyPr lIns="50800" tIns="50800" rIns="50800" bIns="50800" rtlCol="0" anchor="ctr"/>
            <a:lstStyle/>
            <a:p>
              <a:pPr algn="ctr">
                <a:lnSpc>
                  <a:spcPts val="3395"/>
                </a:lnSpc>
              </a:pPr>
              <a:endParaRPr/>
            </a:p>
          </p:txBody>
        </p:sp>
      </p:grpSp>
      <p:grpSp>
        <p:nvGrpSpPr>
          <p:cNvPr id="11" name="Group 11"/>
          <p:cNvGrpSpPr/>
          <p:nvPr/>
        </p:nvGrpSpPr>
        <p:grpSpPr>
          <a:xfrm>
            <a:off x="3301549" y="3068420"/>
            <a:ext cx="8439791" cy="1543050"/>
            <a:chOff x="0" y="0"/>
            <a:chExt cx="2222826" cy="406400"/>
          </a:xfrm>
        </p:grpSpPr>
        <p:sp>
          <p:nvSpPr>
            <p:cNvPr id="12" name="Freeform 12"/>
            <p:cNvSpPr/>
            <p:nvPr/>
          </p:nvSpPr>
          <p:spPr>
            <a:xfrm>
              <a:off x="0" y="0"/>
              <a:ext cx="2222826" cy="406400"/>
            </a:xfrm>
            <a:custGeom>
              <a:avLst/>
              <a:gdLst/>
              <a:ahLst/>
              <a:cxnLst/>
              <a:rect l="l" t="t" r="r" b="b"/>
              <a:pathLst>
                <a:path w="2222826" h="406400">
                  <a:moveTo>
                    <a:pt x="46783" y="0"/>
                  </a:moveTo>
                  <a:lnTo>
                    <a:pt x="2176043" y="0"/>
                  </a:lnTo>
                  <a:cubicBezTo>
                    <a:pt x="2201880" y="0"/>
                    <a:pt x="2222826" y="20945"/>
                    <a:pt x="2222826" y="46783"/>
                  </a:cubicBezTo>
                  <a:lnTo>
                    <a:pt x="2222826" y="359617"/>
                  </a:lnTo>
                  <a:cubicBezTo>
                    <a:pt x="2222826" y="372025"/>
                    <a:pt x="2217897" y="383924"/>
                    <a:pt x="2209123" y="392698"/>
                  </a:cubicBezTo>
                  <a:cubicBezTo>
                    <a:pt x="2200350" y="401471"/>
                    <a:pt x="2188451" y="406400"/>
                    <a:pt x="2176043" y="406400"/>
                  </a:cubicBezTo>
                  <a:lnTo>
                    <a:pt x="46783" y="406400"/>
                  </a:lnTo>
                  <a:cubicBezTo>
                    <a:pt x="34375" y="406400"/>
                    <a:pt x="22476" y="401471"/>
                    <a:pt x="13702" y="392698"/>
                  </a:cubicBezTo>
                  <a:cubicBezTo>
                    <a:pt x="4929" y="383924"/>
                    <a:pt x="0" y="372025"/>
                    <a:pt x="0" y="359617"/>
                  </a:cubicBezTo>
                  <a:lnTo>
                    <a:pt x="0" y="46783"/>
                  </a:lnTo>
                  <a:cubicBezTo>
                    <a:pt x="0" y="34375"/>
                    <a:pt x="4929" y="22476"/>
                    <a:pt x="13702" y="13702"/>
                  </a:cubicBezTo>
                  <a:cubicBezTo>
                    <a:pt x="22476" y="4929"/>
                    <a:pt x="34375" y="0"/>
                    <a:pt x="46783" y="0"/>
                  </a:cubicBezTo>
                  <a:close/>
                </a:path>
              </a:pathLst>
            </a:custGeom>
            <a:solidFill>
              <a:srgbClr val="92BDDD"/>
            </a:solidFill>
          </p:spPr>
          <p:txBody>
            <a:bodyPr/>
            <a:lstStyle/>
            <a:p>
              <a:endParaRPr lang="en-US"/>
            </a:p>
          </p:txBody>
        </p:sp>
        <p:sp>
          <p:nvSpPr>
            <p:cNvPr id="13" name="TextBox 13"/>
            <p:cNvSpPr txBox="1"/>
            <p:nvPr/>
          </p:nvSpPr>
          <p:spPr>
            <a:xfrm>
              <a:off x="0" y="-38100"/>
              <a:ext cx="2222826" cy="444500"/>
            </a:xfrm>
            <a:prstGeom prst="rect">
              <a:avLst/>
            </a:prstGeom>
          </p:spPr>
          <p:txBody>
            <a:bodyPr lIns="50800" tIns="50800" rIns="50800" bIns="50800" rtlCol="0" anchor="ctr"/>
            <a:lstStyle/>
            <a:p>
              <a:pPr algn="ctr">
                <a:lnSpc>
                  <a:spcPts val="3395"/>
                </a:lnSpc>
              </a:pPr>
              <a:endParaRPr/>
            </a:p>
          </p:txBody>
        </p:sp>
      </p:grpSp>
      <p:grpSp>
        <p:nvGrpSpPr>
          <p:cNvPr id="14" name="Group 14"/>
          <p:cNvGrpSpPr/>
          <p:nvPr/>
        </p:nvGrpSpPr>
        <p:grpSpPr>
          <a:xfrm rot="5400000">
            <a:off x="2770089" y="1785913"/>
            <a:ext cx="3879915" cy="5246370"/>
            <a:chOff x="0" y="0"/>
            <a:chExt cx="1553844" cy="2101088"/>
          </a:xfrm>
        </p:grpSpPr>
        <p:sp>
          <p:nvSpPr>
            <p:cNvPr id="15" name="Freeform 15"/>
            <p:cNvSpPr/>
            <p:nvPr/>
          </p:nvSpPr>
          <p:spPr>
            <a:xfrm rot="-5400000">
              <a:off x="-273777" y="273777"/>
              <a:ext cx="2101017" cy="1553717"/>
            </a:xfrm>
            <a:custGeom>
              <a:avLst/>
              <a:gdLst/>
              <a:ahLst/>
              <a:cxnLst/>
              <a:rect l="l" t="t" r="r" b="b"/>
              <a:pathLst>
                <a:path w="2101017" h="1553717">
                  <a:moveTo>
                    <a:pt x="5644" y="1152652"/>
                  </a:moveTo>
                  <a:cubicBezTo>
                    <a:pt x="-7056" y="1096771"/>
                    <a:pt x="5644" y="1071371"/>
                    <a:pt x="5644" y="1014221"/>
                  </a:cubicBezTo>
                  <a:cubicBezTo>
                    <a:pt x="5644" y="957071"/>
                    <a:pt x="18344" y="866013"/>
                    <a:pt x="18344" y="866013"/>
                  </a:cubicBezTo>
                  <a:lnTo>
                    <a:pt x="18344" y="707771"/>
                  </a:lnTo>
                  <a:lnTo>
                    <a:pt x="31044" y="631063"/>
                  </a:lnTo>
                  <a:cubicBezTo>
                    <a:pt x="31044" y="631063"/>
                    <a:pt x="18344" y="533400"/>
                    <a:pt x="31044" y="457581"/>
                  </a:cubicBezTo>
                  <a:cubicBezTo>
                    <a:pt x="43744" y="381762"/>
                    <a:pt x="31044" y="296418"/>
                    <a:pt x="31044" y="296418"/>
                  </a:cubicBezTo>
                  <a:cubicBezTo>
                    <a:pt x="31044" y="240284"/>
                    <a:pt x="35362" y="162814"/>
                    <a:pt x="64572" y="119507"/>
                  </a:cubicBezTo>
                  <a:cubicBezTo>
                    <a:pt x="113213" y="47371"/>
                    <a:pt x="183444" y="25400"/>
                    <a:pt x="289235" y="0"/>
                  </a:cubicBezTo>
                  <a:lnTo>
                    <a:pt x="489768" y="0"/>
                  </a:lnTo>
                  <a:cubicBezTo>
                    <a:pt x="489768" y="0"/>
                    <a:pt x="574731" y="12700"/>
                    <a:pt x="633024" y="12700"/>
                  </a:cubicBezTo>
                  <a:cubicBezTo>
                    <a:pt x="691317" y="12700"/>
                    <a:pt x="781233" y="0"/>
                    <a:pt x="781233" y="0"/>
                  </a:cubicBezTo>
                  <a:lnTo>
                    <a:pt x="1297615" y="0"/>
                  </a:lnTo>
                  <a:cubicBezTo>
                    <a:pt x="1297615" y="0"/>
                    <a:pt x="1333302" y="12700"/>
                    <a:pt x="1412423" y="12700"/>
                  </a:cubicBezTo>
                  <a:lnTo>
                    <a:pt x="1557457" y="12700"/>
                  </a:lnTo>
                  <a:cubicBezTo>
                    <a:pt x="1557457" y="12700"/>
                    <a:pt x="1641277" y="0"/>
                    <a:pt x="1725097" y="12700"/>
                  </a:cubicBezTo>
                  <a:cubicBezTo>
                    <a:pt x="1808917" y="25400"/>
                    <a:pt x="1842953" y="23876"/>
                    <a:pt x="1905945" y="64897"/>
                  </a:cubicBezTo>
                  <a:cubicBezTo>
                    <a:pt x="1940235" y="87249"/>
                    <a:pt x="2024309" y="184404"/>
                    <a:pt x="2050217" y="215900"/>
                  </a:cubicBezTo>
                  <a:cubicBezTo>
                    <a:pt x="2050217" y="215900"/>
                    <a:pt x="2076887" y="305181"/>
                    <a:pt x="2088317" y="401320"/>
                  </a:cubicBezTo>
                  <a:cubicBezTo>
                    <a:pt x="2101017" y="508000"/>
                    <a:pt x="2101017" y="481584"/>
                    <a:pt x="2101017" y="622300"/>
                  </a:cubicBezTo>
                  <a:lnTo>
                    <a:pt x="2101017" y="1034668"/>
                  </a:lnTo>
                  <a:cubicBezTo>
                    <a:pt x="2101017" y="1134745"/>
                    <a:pt x="2088317" y="1203198"/>
                    <a:pt x="2088317" y="1203198"/>
                  </a:cubicBezTo>
                  <a:cubicBezTo>
                    <a:pt x="2088317" y="1267332"/>
                    <a:pt x="2064695" y="1356106"/>
                    <a:pt x="2050217" y="1414018"/>
                  </a:cubicBezTo>
                  <a:cubicBezTo>
                    <a:pt x="2024817" y="1515617"/>
                    <a:pt x="1847017" y="1541017"/>
                    <a:pt x="1750497" y="1541017"/>
                  </a:cubicBezTo>
                  <a:lnTo>
                    <a:pt x="872038" y="1541017"/>
                  </a:lnTo>
                  <a:cubicBezTo>
                    <a:pt x="872038" y="1541017"/>
                    <a:pt x="503357" y="1553717"/>
                    <a:pt x="470337" y="1553717"/>
                  </a:cubicBezTo>
                  <a:cubicBezTo>
                    <a:pt x="437318" y="1553717"/>
                    <a:pt x="329368" y="1531239"/>
                    <a:pt x="283140" y="1513332"/>
                  </a:cubicBezTo>
                  <a:cubicBezTo>
                    <a:pt x="218496" y="1488313"/>
                    <a:pt x="161600" y="1498473"/>
                    <a:pt x="117404" y="1446657"/>
                  </a:cubicBezTo>
                  <a:cubicBezTo>
                    <a:pt x="86543" y="1410588"/>
                    <a:pt x="49206" y="1356487"/>
                    <a:pt x="32060" y="1311274"/>
                  </a:cubicBezTo>
                  <a:cubicBezTo>
                    <a:pt x="14915" y="1266063"/>
                    <a:pt x="18218" y="1208278"/>
                    <a:pt x="5518" y="1152398"/>
                  </a:cubicBezTo>
                  <a:close/>
                </a:path>
              </a:pathLst>
            </a:custGeom>
            <a:blipFill>
              <a:blip r:embed="rId3"/>
              <a:stretch>
                <a:fillRect l="-13477" r="-13477"/>
              </a:stretch>
            </a:blipFill>
          </p:spPr>
          <p:txBody>
            <a:bodyPr/>
            <a:lstStyle/>
            <a:p>
              <a:endParaRPr lang="en-US"/>
            </a:p>
          </p:txBody>
        </p:sp>
      </p:grpSp>
      <p:grpSp>
        <p:nvGrpSpPr>
          <p:cNvPr id="16" name="Group 16"/>
          <p:cNvGrpSpPr/>
          <p:nvPr/>
        </p:nvGrpSpPr>
        <p:grpSpPr>
          <a:xfrm>
            <a:off x="12893488" y="4409098"/>
            <a:ext cx="4189633" cy="5246370"/>
            <a:chOff x="0" y="0"/>
            <a:chExt cx="1677881" cy="2101088"/>
          </a:xfrm>
        </p:grpSpPr>
        <p:sp>
          <p:nvSpPr>
            <p:cNvPr id="17" name="Freeform 17"/>
            <p:cNvSpPr/>
            <p:nvPr/>
          </p:nvSpPr>
          <p:spPr>
            <a:xfrm>
              <a:off x="-127" y="127"/>
              <a:ext cx="1677754" cy="2101017"/>
            </a:xfrm>
            <a:custGeom>
              <a:avLst/>
              <a:gdLst/>
              <a:ahLst/>
              <a:cxnLst/>
              <a:rect l="l" t="t" r="r" b="b"/>
              <a:pathLst>
                <a:path w="1677754" h="2101017">
                  <a:moveTo>
                    <a:pt x="1276689" y="2095373"/>
                  </a:moveTo>
                  <a:cubicBezTo>
                    <a:pt x="1220808" y="2108073"/>
                    <a:pt x="1195408" y="2095373"/>
                    <a:pt x="1138258" y="2095373"/>
                  </a:cubicBezTo>
                  <a:cubicBezTo>
                    <a:pt x="1081108" y="2095373"/>
                    <a:pt x="990050" y="2082673"/>
                    <a:pt x="990050" y="2082673"/>
                  </a:cubicBezTo>
                  <a:lnTo>
                    <a:pt x="707771" y="2082673"/>
                  </a:lnTo>
                  <a:lnTo>
                    <a:pt x="631063" y="2069973"/>
                  </a:lnTo>
                  <a:cubicBezTo>
                    <a:pt x="631063" y="2069973"/>
                    <a:pt x="533400" y="2082673"/>
                    <a:pt x="457581" y="2069973"/>
                  </a:cubicBezTo>
                  <a:cubicBezTo>
                    <a:pt x="381762" y="2057273"/>
                    <a:pt x="296418" y="2069973"/>
                    <a:pt x="296418" y="2069973"/>
                  </a:cubicBezTo>
                  <a:cubicBezTo>
                    <a:pt x="240284" y="2069973"/>
                    <a:pt x="162814" y="2065655"/>
                    <a:pt x="119507" y="2036445"/>
                  </a:cubicBezTo>
                  <a:cubicBezTo>
                    <a:pt x="47371" y="1987804"/>
                    <a:pt x="25400" y="1917573"/>
                    <a:pt x="0" y="1811782"/>
                  </a:cubicBezTo>
                  <a:lnTo>
                    <a:pt x="0" y="1611249"/>
                  </a:lnTo>
                  <a:cubicBezTo>
                    <a:pt x="0" y="1611249"/>
                    <a:pt x="12700" y="1526286"/>
                    <a:pt x="12700" y="1467993"/>
                  </a:cubicBezTo>
                  <a:cubicBezTo>
                    <a:pt x="12700" y="1409700"/>
                    <a:pt x="0" y="1319784"/>
                    <a:pt x="0" y="1319784"/>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158706" y="0"/>
                  </a:lnTo>
                  <a:cubicBezTo>
                    <a:pt x="1258782" y="0"/>
                    <a:pt x="1327235" y="12700"/>
                    <a:pt x="1327235" y="12700"/>
                  </a:cubicBezTo>
                  <a:cubicBezTo>
                    <a:pt x="1391370" y="12700"/>
                    <a:pt x="1480143" y="36322"/>
                    <a:pt x="1538055" y="50800"/>
                  </a:cubicBezTo>
                  <a:cubicBezTo>
                    <a:pt x="1639654" y="76200"/>
                    <a:pt x="1665054" y="254000"/>
                    <a:pt x="1665054" y="350520"/>
                  </a:cubicBezTo>
                  <a:lnTo>
                    <a:pt x="1665054" y="1228979"/>
                  </a:lnTo>
                  <a:cubicBezTo>
                    <a:pt x="1665054" y="1228979"/>
                    <a:pt x="1677754" y="1597660"/>
                    <a:pt x="1677754" y="1630680"/>
                  </a:cubicBezTo>
                  <a:cubicBezTo>
                    <a:pt x="1677754" y="1663700"/>
                    <a:pt x="1655276" y="1771650"/>
                    <a:pt x="1637369" y="1817878"/>
                  </a:cubicBezTo>
                  <a:cubicBezTo>
                    <a:pt x="1612350" y="1882521"/>
                    <a:pt x="1622510" y="1939417"/>
                    <a:pt x="1570694" y="1983613"/>
                  </a:cubicBezTo>
                  <a:cubicBezTo>
                    <a:pt x="1534625" y="2014474"/>
                    <a:pt x="1480524" y="2051812"/>
                    <a:pt x="1435311" y="2068957"/>
                  </a:cubicBezTo>
                  <a:cubicBezTo>
                    <a:pt x="1390100" y="2086102"/>
                    <a:pt x="1332315" y="2082800"/>
                    <a:pt x="1276435" y="2095500"/>
                  </a:cubicBezTo>
                  <a:close/>
                </a:path>
              </a:pathLst>
            </a:custGeom>
            <a:blipFill>
              <a:blip r:embed="rId4"/>
              <a:stretch>
                <a:fillRect l="-1454" t="-1569" b="-6451"/>
              </a:stretch>
            </a:blipFill>
          </p:spPr>
          <p:txBody>
            <a:bodyPr/>
            <a:lstStyle/>
            <a:p>
              <a:endParaRPr lang="en-US"/>
            </a:p>
          </p:txBody>
        </p:sp>
      </p:grpSp>
      <p:sp>
        <p:nvSpPr>
          <p:cNvPr id="18" name="Freeform 18"/>
          <p:cNvSpPr/>
          <p:nvPr/>
        </p:nvSpPr>
        <p:spPr>
          <a:xfrm rot="1044812">
            <a:off x="-290394" y="99458"/>
            <a:ext cx="3471395" cy="4114800"/>
          </a:xfrm>
          <a:custGeom>
            <a:avLst/>
            <a:gdLst/>
            <a:ahLst/>
            <a:cxnLst/>
            <a:rect l="l" t="t" r="r" b="b"/>
            <a:pathLst>
              <a:path w="3471395" h="4114800">
                <a:moveTo>
                  <a:pt x="0" y="0"/>
                </a:moveTo>
                <a:lnTo>
                  <a:pt x="3471395" y="0"/>
                </a:lnTo>
                <a:lnTo>
                  <a:pt x="347139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615874" y="7573043"/>
            <a:ext cx="3524245" cy="3543574"/>
          </a:xfrm>
          <a:custGeom>
            <a:avLst/>
            <a:gdLst/>
            <a:ahLst/>
            <a:cxnLst/>
            <a:rect l="l" t="t" r="r" b="b"/>
            <a:pathLst>
              <a:path w="3524245" h="3543574">
                <a:moveTo>
                  <a:pt x="0" y="0"/>
                </a:moveTo>
                <a:lnTo>
                  <a:pt x="3524245" y="0"/>
                </a:lnTo>
                <a:lnTo>
                  <a:pt x="3524245" y="3543573"/>
                </a:lnTo>
                <a:lnTo>
                  <a:pt x="0" y="3543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151861" y="4324609"/>
            <a:ext cx="1753677" cy="2024447"/>
          </a:xfrm>
          <a:custGeom>
            <a:avLst/>
            <a:gdLst/>
            <a:ahLst/>
            <a:cxnLst/>
            <a:rect l="l" t="t" r="r" b="b"/>
            <a:pathLst>
              <a:path w="1753677" h="2024447">
                <a:moveTo>
                  <a:pt x="0" y="0"/>
                </a:moveTo>
                <a:lnTo>
                  <a:pt x="1753678" y="0"/>
                </a:lnTo>
                <a:lnTo>
                  <a:pt x="1753678" y="2024447"/>
                </a:lnTo>
                <a:lnTo>
                  <a:pt x="0" y="2024447"/>
                </a:lnTo>
                <a:lnTo>
                  <a:pt x="0" y="0"/>
                </a:lnTo>
                <a:close/>
              </a:path>
            </a:pathLst>
          </a:custGeom>
          <a:blipFill>
            <a:blip r:embed="rId9"/>
            <a:stretch>
              <a:fillRect/>
            </a:stretch>
          </a:blipFill>
        </p:spPr>
        <p:txBody>
          <a:bodyPr/>
          <a:lstStyle/>
          <a:p>
            <a:endParaRPr lang="en-US"/>
          </a:p>
        </p:txBody>
      </p:sp>
      <p:sp>
        <p:nvSpPr>
          <p:cNvPr id="21" name="Freeform 21"/>
          <p:cNvSpPr/>
          <p:nvPr/>
        </p:nvSpPr>
        <p:spPr>
          <a:xfrm>
            <a:off x="16589253" y="327378"/>
            <a:ext cx="1340094" cy="1829480"/>
          </a:xfrm>
          <a:custGeom>
            <a:avLst/>
            <a:gdLst/>
            <a:ahLst/>
            <a:cxnLst/>
            <a:rect l="l" t="t" r="r" b="b"/>
            <a:pathLst>
              <a:path w="1340094" h="1829480">
                <a:moveTo>
                  <a:pt x="0" y="0"/>
                </a:moveTo>
                <a:lnTo>
                  <a:pt x="1340094" y="0"/>
                </a:lnTo>
                <a:lnTo>
                  <a:pt x="1340094" y="1829480"/>
                </a:lnTo>
                <a:lnTo>
                  <a:pt x="0" y="1829480"/>
                </a:lnTo>
                <a:lnTo>
                  <a:pt x="0" y="0"/>
                </a:lnTo>
                <a:close/>
              </a:path>
            </a:pathLst>
          </a:custGeom>
          <a:blipFill>
            <a:blip r:embed="rId10"/>
            <a:stretch>
              <a:fillRect/>
            </a:stretch>
          </a:blipFill>
        </p:spPr>
        <p:txBody>
          <a:bodyPr/>
          <a:lstStyle/>
          <a:p>
            <a:endParaRPr lang="en-US"/>
          </a:p>
        </p:txBody>
      </p:sp>
      <p:sp>
        <p:nvSpPr>
          <p:cNvPr id="22" name="Freeform 22"/>
          <p:cNvSpPr/>
          <p:nvPr/>
        </p:nvSpPr>
        <p:spPr>
          <a:xfrm>
            <a:off x="4901233" y="7001816"/>
            <a:ext cx="2039890" cy="2057400"/>
          </a:xfrm>
          <a:custGeom>
            <a:avLst/>
            <a:gdLst/>
            <a:ahLst/>
            <a:cxnLst/>
            <a:rect l="l" t="t" r="r" b="b"/>
            <a:pathLst>
              <a:path w="2039890" h="2057400">
                <a:moveTo>
                  <a:pt x="0" y="0"/>
                </a:moveTo>
                <a:lnTo>
                  <a:pt x="2039890" y="0"/>
                </a:lnTo>
                <a:lnTo>
                  <a:pt x="2039890"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a:off x="10685282" y="5143500"/>
            <a:ext cx="1337483" cy="1661469"/>
          </a:xfrm>
          <a:custGeom>
            <a:avLst/>
            <a:gdLst/>
            <a:ahLst/>
            <a:cxnLst/>
            <a:rect l="l" t="t" r="r" b="b"/>
            <a:pathLst>
              <a:path w="1337483" h="1661469">
                <a:moveTo>
                  <a:pt x="0" y="0"/>
                </a:moveTo>
                <a:lnTo>
                  <a:pt x="1337482" y="0"/>
                </a:lnTo>
                <a:lnTo>
                  <a:pt x="1337482" y="1661469"/>
                </a:lnTo>
                <a:lnTo>
                  <a:pt x="0" y="1661469"/>
                </a:lnTo>
                <a:lnTo>
                  <a:pt x="0" y="0"/>
                </a:lnTo>
                <a:close/>
              </a:path>
            </a:pathLst>
          </a:custGeom>
          <a:blipFill>
            <a:blip r:embed="rId13"/>
            <a:stretch>
              <a:fillRect/>
            </a:stretch>
          </a:blipFill>
        </p:spPr>
        <p:txBody>
          <a:bodyPr/>
          <a:lstStyle/>
          <a:p>
            <a:endParaRPr lang="en-US"/>
          </a:p>
        </p:txBody>
      </p:sp>
      <p:sp>
        <p:nvSpPr>
          <p:cNvPr id="24" name="Freeform 24"/>
          <p:cNvSpPr/>
          <p:nvPr/>
        </p:nvSpPr>
        <p:spPr>
          <a:xfrm rot="10500970">
            <a:off x="11893083" y="1467611"/>
            <a:ext cx="2000809" cy="2086998"/>
          </a:xfrm>
          <a:custGeom>
            <a:avLst/>
            <a:gdLst/>
            <a:ahLst/>
            <a:cxnLst/>
            <a:rect l="l" t="t" r="r" b="b"/>
            <a:pathLst>
              <a:path w="2000809" h="2086998">
                <a:moveTo>
                  <a:pt x="0" y="0"/>
                </a:moveTo>
                <a:lnTo>
                  <a:pt x="2000809" y="0"/>
                </a:lnTo>
                <a:lnTo>
                  <a:pt x="2000809" y="2086998"/>
                </a:lnTo>
                <a:lnTo>
                  <a:pt x="0" y="2086998"/>
                </a:lnTo>
                <a:lnTo>
                  <a:pt x="0" y="0"/>
                </a:lnTo>
                <a:close/>
              </a:path>
            </a:pathLst>
          </a:custGeom>
          <a:blipFill>
            <a:blip r:embed="rId14"/>
            <a:stretch>
              <a:fillRect/>
            </a:stretch>
          </a:blipFill>
        </p:spPr>
        <p:txBody>
          <a:bodyPr/>
          <a:lstStyle/>
          <a:p>
            <a:endParaRPr lang="en-US"/>
          </a:p>
        </p:txBody>
      </p:sp>
      <p:sp>
        <p:nvSpPr>
          <p:cNvPr id="25" name="Freeform 25"/>
          <p:cNvSpPr/>
          <p:nvPr/>
        </p:nvSpPr>
        <p:spPr>
          <a:xfrm>
            <a:off x="8365164" y="9848088"/>
            <a:ext cx="7315200" cy="438912"/>
          </a:xfrm>
          <a:custGeom>
            <a:avLst/>
            <a:gdLst/>
            <a:ahLst/>
            <a:cxnLst/>
            <a:rect l="l" t="t" r="r" b="b"/>
            <a:pathLst>
              <a:path w="7315200" h="438912">
                <a:moveTo>
                  <a:pt x="0" y="0"/>
                </a:moveTo>
                <a:lnTo>
                  <a:pt x="7315200" y="0"/>
                </a:lnTo>
                <a:lnTo>
                  <a:pt x="7315200" y="438912"/>
                </a:lnTo>
                <a:lnTo>
                  <a:pt x="0" y="43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6" name="Freeform 26"/>
          <p:cNvSpPr/>
          <p:nvPr/>
        </p:nvSpPr>
        <p:spPr>
          <a:xfrm>
            <a:off x="17259300" y="5654707"/>
            <a:ext cx="1930177" cy="1918335"/>
          </a:xfrm>
          <a:custGeom>
            <a:avLst/>
            <a:gdLst/>
            <a:ahLst/>
            <a:cxnLst/>
            <a:rect l="l" t="t" r="r" b="b"/>
            <a:pathLst>
              <a:path w="1930177" h="1918335">
                <a:moveTo>
                  <a:pt x="0" y="0"/>
                </a:moveTo>
                <a:lnTo>
                  <a:pt x="1930177" y="0"/>
                </a:lnTo>
                <a:lnTo>
                  <a:pt x="1930177" y="1918336"/>
                </a:lnTo>
                <a:lnTo>
                  <a:pt x="0" y="1918336"/>
                </a:lnTo>
                <a:lnTo>
                  <a:pt x="0" y="0"/>
                </a:lnTo>
                <a:close/>
              </a:path>
            </a:pathLst>
          </a:custGeom>
          <a:blipFill>
            <a:blip r:embed="rId17"/>
            <a:stretch>
              <a:fillRect/>
            </a:stretch>
          </a:blipFill>
        </p:spPr>
        <p:txBody>
          <a:bodyPr/>
          <a:lstStyle/>
          <a:p>
            <a:endParaRPr lang="en-US"/>
          </a:p>
        </p:txBody>
      </p:sp>
      <p:sp>
        <p:nvSpPr>
          <p:cNvPr id="27" name="TextBox 27"/>
          <p:cNvSpPr txBox="1"/>
          <p:nvPr/>
        </p:nvSpPr>
        <p:spPr>
          <a:xfrm>
            <a:off x="8365164" y="3116045"/>
            <a:ext cx="1922145" cy="1295400"/>
          </a:xfrm>
          <a:prstGeom prst="rect">
            <a:avLst/>
          </a:prstGeom>
        </p:spPr>
        <p:txBody>
          <a:bodyPr lIns="0" tIns="0" rIns="0" bIns="0" rtlCol="0" anchor="t">
            <a:spAutoFit/>
          </a:bodyPr>
          <a:lstStyle/>
          <a:p>
            <a:pPr algn="ctr">
              <a:lnSpc>
                <a:spcPts val="10500"/>
              </a:lnSpc>
            </a:pPr>
            <a:r>
              <a:rPr lang="en-US" sz="7500">
                <a:solidFill>
                  <a:srgbClr val="3B3B3B"/>
                </a:solidFill>
                <a:latin typeface="Baloo"/>
                <a:ea typeface="Baloo"/>
                <a:cs typeface="Baloo"/>
                <a:sym typeface="Baloo"/>
              </a:rPr>
              <a:t>Phở </a:t>
            </a:r>
          </a:p>
        </p:txBody>
      </p:sp>
      <p:sp>
        <p:nvSpPr>
          <p:cNvPr id="28" name="TextBox 28"/>
          <p:cNvSpPr txBox="1"/>
          <p:nvPr/>
        </p:nvSpPr>
        <p:spPr>
          <a:xfrm>
            <a:off x="8763476" y="7620668"/>
            <a:ext cx="2683193" cy="1295400"/>
          </a:xfrm>
          <a:prstGeom prst="rect">
            <a:avLst/>
          </a:prstGeom>
        </p:spPr>
        <p:txBody>
          <a:bodyPr lIns="0" tIns="0" rIns="0" bIns="0" rtlCol="0" anchor="t">
            <a:spAutoFit/>
          </a:bodyPr>
          <a:lstStyle/>
          <a:p>
            <a:pPr algn="ctr">
              <a:lnSpc>
                <a:spcPts val="10500"/>
              </a:lnSpc>
            </a:pPr>
            <a:r>
              <a:rPr lang="en-US" sz="7500">
                <a:solidFill>
                  <a:srgbClr val="3B3B3B"/>
                </a:solidFill>
                <a:latin typeface="Baloo"/>
                <a:ea typeface="Baloo"/>
                <a:cs typeface="Baloo"/>
                <a:sym typeface="Baloo"/>
              </a:rPr>
              <a:t>Áo dài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grpSp>
        <p:nvGrpSpPr>
          <p:cNvPr id="3" name="Group 3"/>
          <p:cNvGrpSpPr/>
          <p:nvPr/>
        </p:nvGrpSpPr>
        <p:grpSpPr>
          <a:xfrm>
            <a:off x="5232011" y="810161"/>
            <a:ext cx="8654944" cy="1006219"/>
            <a:chOff x="0" y="0"/>
            <a:chExt cx="11539926" cy="1341626"/>
          </a:xfrm>
        </p:grpSpPr>
        <p:grpSp>
          <p:nvGrpSpPr>
            <p:cNvPr id="4" name="Group 4"/>
            <p:cNvGrpSpPr/>
            <p:nvPr/>
          </p:nvGrpSpPr>
          <p:grpSpPr>
            <a:xfrm>
              <a:off x="0" y="0"/>
              <a:ext cx="9538296" cy="1341626"/>
              <a:chOff x="0" y="0"/>
              <a:chExt cx="3406386" cy="479131"/>
            </a:xfrm>
          </p:grpSpPr>
          <p:sp>
            <p:nvSpPr>
              <p:cNvPr id="5" name="Freeform 5"/>
              <p:cNvSpPr/>
              <p:nvPr/>
            </p:nvSpPr>
            <p:spPr>
              <a:xfrm>
                <a:off x="0" y="0"/>
                <a:ext cx="3406386" cy="479131"/>
              </a:xfrm>
              <a:custGeom>
                <a:avLst/>
                <a:gdLst/>
                <a:ahLst/>
                <a:cxnLst/>
                <a:rect l="l" t="t" r="r" b="b"/>
                <a:pathLst>
                  <a:path w="3406386" h="479131">
                    <a:moveTo>
                      <a:pt x="38960" y="0"/>
                    </a:moveTo>
                    <a:lnTo>
                      <a:pt x="3367426" y="0"/>
                    </a:lnTo>
                    <a:cubicBezTo>
                      <a:pt x="3388943" y="0"/>
                      <a:pt x="3406386" y="17443"/>
                      <a:pt x="3406386" y="38960"/>
                    </a:cubicBezTo>
                    <a:lnTo>
                      <a:pt x="3406386" y="440171"/>
                    </a:lnTo>
                    <a:cubicBezTo>
                      <a:pt x="3406386" y="461688"/>
                      <a:pt x="3388943" y="479131"/>
                      <a:pt x="3367426" y="479131"/>
                    </a:cubicBezTo>
                    <a:lnTo>
                      <a:pt x="38960" y="479131"/>
                    </a:lnTo>
                    <a:cubicBezTo>
                      <a:pt x="17443" y="479131"/>
                      <a:pt x="0" y="461688"/>
                      <a:pt x="0" y="440171"/>
                    </a:cubicBezTo>
                    <a:lnTo>
                      <a:pt x="0" y="38960"/>
                    </a:lnTo>
                    <a:cubicBezTo>
                      <a:pt x="0" y="17443"/>
                      <a:pt x="17443" y="0"/>
                      <a:pt x="38960" y="0"/>
                    </a:cubicBezTo>
                    <a:close/>
                  </a:path>
                </a:pathLst>
              </a:custGeom>
              <a:solidFill>
                <a:srgbClr val="FFA060"/>
              </a:solidFill>
              <a:ln w="38100" cap="rnd">
                <a:solidFill>
                  <a:srgbClr val="000000"/>
                </a:solidFill>
                <a:prstDash val="solid"/>
                <a:round/>
              </a:ln>
            </p:spPr>
            <p:txBody>
              <a:bodyPr/>
              <a:lstStyle/>
              <a:p>
                <a:endParaRPr lang="en-US"/>
              </a:p>
            </p:txBody>
          </p:sp>
          <p:sp>
            <p:nvSpPr>
              <p:cNvPr id="6" name="TextBox 6"/>
              <p:cNvSpPr txBox="1"/>
              <p:nvPr/>
            </p:nvSpPr>
            <p:spPr>
              <a:xfrm>
                <a:off x="0" y="-38100"/>
                <a:ext cx="3406386" cy="517231"/>
              </a:xfrm>
              <a:prstGeom prst="rect">
                <a:avLst/>
              </a:prstGeom>
            </p:spPr>
            <p:txBody>
              <a:bodyPr lIns="50800" tIns="50800" rIns="50800" bIns="50800" rtlCol="0" anchor="ctr"/>
              <a:lstStyle/>
              <a:p>
                <a:pPr algn="ctr">
                  <a:lnSpc>
                    <a:spcPts val="3395"/>
                  </a:lnSpc>
                </a:pPr>
                <a:endParaRPr/>
              </a:p>
            </p:txBody>
          </p:sp>
        </p:grpSp>
        <p:sp>
          <p:nvSpPr>
            <p:cNvPr id="7" name="TextBox 7"/>
            <p:cNvSpPr txBox="1"/>
            <p:nvPr/>
          </p:nvSpPr>
          <p:spPr>
            <a:xfrm>
              <a:off x="222033" y="-114300"/>
              <a:ext cx="11317893" cy="1364826"/>
            </a:xfrm>
            <a:prstGeom prst="rect">
              <a:avLst/>
            </a:prstGeom>
          </p:spPr>
          <p:txBody>
            <a:bodyPr lIns="0" tIns="0" rIns="0" bIns="0" rtlCol="0" anchor="t">
              <a:spAutoFit/>
            </a:bodyPr>
            <a:lstStyle/>
            <a:p>
              <a:pPr algn="l">
                <a:lnSpc>
                  <a:spcPts val="8680"/>
                </a:lnSpc>
              </a:pPr>
              <a:r>
                <a:rPr lang="en-US" sz="6200">
                  <a:solidFill>
                    <a:srgbClr val="3B3B3B"/>
                  </a:solidFill>
                  <a:latin typeface="Agbalumo"/>
                  <a:ea typeface="Agbalumo"/>
                  <a:cs typeface="Agbalumo"/>
                  <a:sym typeface="Agbalumo"/>
                </a:rPr>
                <a:t>Một số nét văn hóa </a:t>
              </a:r>
            </a:p>
          </p:txBody>
        </p:sp>
      </p:grpSp>
      <p:grpSp>
        <p:nvGrpSpPr>
          <p:cNvPr id="8" name="Group 8"/>
          <p:cNvGrpSpPr/>
          <p:nvPr/>
        </p:nvGrpSpPr>
        <p:grpSpPr>
          <a:xfrm>
            <a:off x="7171209" y="7600976"/>
            <a:ext cx="8439791" cy="1543050"/>
            <a:chOff x="0" y="0"/>
            <a:chExt cx="2222826" cy="406400"/>
          </a:xfrm>
        </p:grpSpPr>
        <p:sp>
          <p:nvSpPr>
            <p:cNvPr id="9" name="Freeform 9"/>
            <p:cNvSpPr/>
            <p:nvPr/>
          </p:nvSpPr>
          <p:spPr>
            <a:xfrm>
              <a:off x="0" y="0"/>
              <a:ext cx="2222826" cy="406400"/>
            </a:xfrm>
            <a:custGeom>
              <a:avLst/>
              <a:gdLst/>
              <a:ahLst/>
              <a:cxnLst/>
              <a:rect l="l" t="t" r="r" b="b"/>
              <a:pathLst>
                <a:path w="2222826" h="406400">
                  <a:moveTo>
                    <a:pt x="46783" y="0"/>
                  </a:moveTo>
                  <a:lnTo>
                    <a:pt x="2176043" y="0"/>
                  </a:lnTo>
                  <a:cubicBezTo>
                    <a:pt x="2201880" y="0"/>
                    <a:pt x="2222826" y="20945"/>
                    <a:pt x="2222826" y="46783"/>
                  </a:cubicBezTo>
                  <a:lnTo>
                    <a:pt x="2222826" y="359617"/>
                  </a:lnTo>
                  <a:cubicBezTo>
                    <a:pt x="2222826" y="372025"/>
                    <a:pt x="2217897" y="383924"/>
                    <a:pt x="2209123" y="392698"/>
                  </a:cubicBezTo>
                  <a:cubicBezTo>
                    <a:pt x="2200350" y="401471"/>
                    <a:pt x="2188451" y="406400"/>
                    <a:pt x="2176043" y="406400"/>
                  </a:cubicBezTo>
                  <a:lnTo>
                    <a:pt x="46783" y="406400"/>
                  </a:lnTo>
                  <a:cubicBezTo>
                    <a:pt x="34375" y="406400"/>
                    <a:pt x="22476" y="401471"/>
                    <a:pt x="13702" y="392698"/>
                  </a:cubicBezTo>
                  <a:cubicBezTo>
                    <a:pt x="4929" y="383924"/>
                    <a:pt x="0" y="372025"/>
                    <a:pt x="0" y="359617"/>
                  </a:cubicBezTo>
                  <a:lnTo>
                    <a:pt x="0" y="46783"/>
                  </a:lnTo>
                  <a:cubicBezTo>
                    <a:pt x="0" y="34375"/>
                    <a:pt x="4929" y="22476"/>
                    <a:pt x="13702" y="13702"/>
                  </a:cubicBezTo>
                  <a:cubicBezTo>
                    <a:pt x="22476" y="4929"/>
                    <a:pt x="34375" y="0"/>
                    <a:pt x="46783" y="0"/>
                  </a:cubicBezTo>
                  <a:close/>
                </a:path>
              </a:pathLst>
            </a:custGeom>
            <a:solidFill>
              <a:srgbClr val="92BDDD"/>
            </a:solidFill>
          </p:spPr>
          <p:txBody>
            <a:bodyPr/>
            <a:lstStyle/>
            <a:p>
              <a:endParaRPr lang="en-US"/>
            </a:p>
          </p:txBody>
        </p:sp>
        <p:sp>
          <p:nvSpPr>
            <p:cNvPr id="10" name="TextBox 10"/>
            <p:cNvSpPr txBox="1"/>
            <p:nvPr/>
          </p:nvSpPr>
          <p:spPr>
            <a:xfrm>
              <a:off x="0" y="-38100"/>
              <a:ext cx="2222826" cy="444500"/>
            </a:xfrm>
            <a:prstGeom prst="rect">
              <a:avLst/>
            </a:prstGeom>
          </p:spPr>
          <p:txBody>
            <a:bodyPr lIns="50800" tIns="50800" rIns="50800" bIns="50800" rtlCol="0" anchor="ctr"/>
            <a:lstStyle/>
            <a:p>
              <a:pPr algn="ctr">
                <a:lnSpc>
                  <a:spcPts val="3395"/>
                </a:lnSpc>
              </a:pPr>
              <a:endParaRPr/>
            </a:p>
          </p:txBody>
        </p:sp>
      </p:grpSp>
      <p:grpSp>
        <p:nvGrpSpPr>
          <p:cNvPr id="11" name="Group 11"/>
          <p:cNvGrpSpPr/>
          <p:nvPr/>
        </p:nvGrpSpPr>
        <p:grpSpPr>
          <a:xfrm>
            <a:off x="3150418" y="3367999"/>
            <a:ext cx="8439791" cy="1543050"/>
            <a:chOff x="0" y="0"/>
            <a:chExt cx="2222826" cy="406400"/>
          </a:xfrm>
        </p:grpSpPr>
        <p:sp>
          <p:nvSpPr>
            <p:cNvPr id="12" name="Freeform 12"/>
            <p:cNvSpPr/>
            <p:nvPr/>
          </p:nvSpPr>
          <p:spPr>
            <a:xfrm>
              <a:off x="0" y="0"/>
              <a:ext cx="2222826" cy="406400"/>
            </a:xfrm>
            <a:custGeom>
              <a:avLst/>
              <a:gdLst/>
              <a:ahLst/>
              <a:cxnLst/>
              <a:rect l="l" t="t" r="r" b="b"/>
              <a:pathLst>
                <a:path w="2222826" h="406400">
                  <a:moveTo>
                    <a:pt x="46783" y="0"/>
                  </a:moveTo>
                  <a:lnTo>
                    <a:pt x="2176043" y="0"/>
                  </a:lnTo>
                  <a:cubicBezTo>
                    <a:pt x="2201880" y="0"/>
                    <a:pt x="2222826" y="20945"/>
                    <a:pt x="2222826" y="46783"/>
                  </a:cubicBezTo>
                  <a:lnTo>
                    <a:pt x="2222826" y="359617"/>
                  </a:lnTo>
                  <a:cubicBezTo>
                    <a:pt x="2222826" y="372025"/>
                    <a:pt x="2217897" y="383924"/>
                    <a:pt x="2209123" y="392698"/>
                  </a:cubicBezTo>
                  <a:cubicBezTo>
                    <a:pt x="2200350" y="401471"/>
                    <a:pt x="2188451" y="406400"/>
                    <a:pt x="2176043" y="406400"/>
                  </a:cubicBezTo>
                  <a:lnTo>
                    <a:pt x="46783" y="406400"/>
                  </a:lnTo>
                  <a:cubicBezTo>
                    <a:pt x="34375" y="406400"/>
                    <a:pt x="22476" y="401471"/>
                    <a:pt x="13702" y="392698"/>
                  </a:cubicBezTo>
                  <a:cubicBezTo>
                    <a:pt x="4929" y="383924"/>
                    <a:pt x="0" y="372025"/>
                    <a:pt x="0" y="359617"/>
                  </a:cubicBezTo>
                  <a:lnTo>
                    <a:pt x="0" y="46783"/>
                  </a:lnTo>
                  <a:cubicBezTo>
                    <a:pt x="0" y="34375"/>
                    <a:pt x="4929" y="22476"/>
                    <a:pt x="13702" y="13702"/>
                  </a:cubicBezTo>
                  <a:cubicBezTo>
                    <a:pt x="22476" y="4929"/>
                    <a:pt x="34375" y="0"/>
                    <a:pt x="46783" y="0"/>
                  </a:cubicBezTo>
                  <a:close/>
                </a:path>
              </a:pathLst>
            </a:custGeom>
            <a:solidFill>
              <a:srgbClr val="92BDDD"/>
            </a:solidFill>
          </p:spPr>
          <p:txBody>
            <a:bodyPr/>
            <a:lstStyle/>
            <a:p>
              <a:endParaRPr lang="en-US"/>
            </a:p>
          </p:txBody>
        </p:sp>
        <p:sp>
          <p:nvSpPr>
            <p:cNvPr id="13" name="TextBox 13"/>
            <p:cNvSpPr txBox="1"/>
            <p:nvPr/>
          </p:nvSpPr>
          <p:spPr>
            <a:xfrm>
              <a:off x="0" y="-38100"/>
              <a:ext cx="2222826" cy="444500"/>
            </a:xfrm>
            <a:prstGeom prst="rect">
              <a:avLst/>
            </a:prstGeom>
          </p:spPr>
          <p:txBody>
            <a:bodyPr lIns="50800" tIns="50800" rIns="50800" bIns="50800" rtlCol="0" anchor="ctr"/>
            <a:lstStyle/>
            <a:p>
              <a:pPr algn="ctr">
                <a:lnSpc>
                  <a:spcPts val="3395"/>
                </a:lnSpc>
              </a:pPr>
              <a:endParaRPr/>
            </a:p>
          </p:txBody>
        </p:sp>
      </p:grpSp>
      <p:grpSp>
        <p:nvGrpSpPr>
          <p:cNvPr id="14" name="Group 14"/>
          <p:cNvGrpSpPr/>
          <p:nvPr/>
        </p:nvGrpSpPr>
        <p:grpSpPr>
          <a:xfrm rot="5400000">
            <a:off x="2618958" y="2085493"/>
            <a:ext cx="3879915" cy="5246370"/>
            <a:chOff x="0" y="0"/>
            <a:chExt cx="1553844" cy="2101088"/>
          </a:xfrm>
        </p:grpSpPr>
        <p:sp>
          <p:nvSpPr>
            <p:cNvPr id="15" name="Freeform 15"/>
            <p:cNvSpPr/>
            <p:nvPr/>
          </p:nvSpPr>
          <p:spPr>
            <a:xfrm rot="-5400000">
              <a:off x="-273777" y="273777"/>
              <a:ext cx="2101017" cy="1553717"/>
            </a:xfrm>
            <a:custGeom>
              <a:avLst/>
              <a:gdLst/>
              <a:ahLst/>
              <a:cxnLst/>
              <a:rect l="l" t="t" r="r" b="b"/>
              <a:pathLst>
                <a:path w="2101017" h="1553717">
                  <a:moveTo>
                    <a:pt x="5644" y="1152652"/>
                  </a:moveTo>
                  <a:cubicBezTo>
                    <a:pt x="-7056" y="1096771"/>
                    <a:pt x="5644" y="1071371"/>
                    <a:pt x="5644" y="1014221"/>
                  </a:cubicBezTo>
                  <a:cubicBezTo>
                    <a:pt x="5644" y="957071"/>
                    <a:pt x="18344" y="866013"/>
                    <a:pt x="18344" y="866013"/>
                  </a:cubicBezTo>
                  <a:lnTo>
                    <a:pt x="18344" y="707771"/>
                  </a:lnTo>
                  <a:lnTo>
                    <a:pt x="31044" y="631063"/>
                  </a:lnTo>
                  <a:cubicBezTo>
                    <a:pt x="31044" y="631063"/>
                    <a:pt x="18344" y="533400"/>
                    <a:pt x="31044" y="457581"/>
                  </a:cubicBezTo>
                  <a:cubicBezTo>
                    <a:pt x="43744" y="381762"/>
                    <a:pt x="31044" y="296418"/>
                    <a:pt x="31044" y="296418"/>
                  </a:cubicBezTo>
                  <a:cubicBezTo>
                    <a:pt x="31044" y="240284"/>
                    <a:pt x="35362" y="162814"/>
                    <a:pt x="64572" y="119507"/>
                  </a:cubicBezTo>
                  <a:cubicBezTo>
                    <a:pt x="113213" y="47371"/>
                    <a:pt x="183444" y="25400"/>
                    <a:pt x="289235" y="0"/>
                  </a:cubicBezTo>
                  <a:lnTo>
                    <a:pt x="489768" y="0"/>
                  </a:lnTo>
                  <a:cubicBezTo>
                    <a:pt x="489768" y="0"/>
                    <a:pt x="574731" y="12700"/>
                    <a:pt x="633024" y="12700"/>
                  </a:cubicBezTo>
                  <a:cubicBezTo>
                    <a:pt x="691317" y="12700"/>
                    <a:pt x="781233" y="0"/>
                    <a:pt x="781233" y="0"/>
                  </a:cubicBezTo>
                  <a:lnTo>
                    <a:pt x="1297615" y="0"/>
                  </a:lnTo>
                  <a:cubicBezTo>
                    <a:pt x="1297615" y="0"/>
                    <a:pt x="1333302" y="12700"/>
                    <a:pt x="1412423" y="12700"/>
                  </a:cubicBezTo>
                  <a:lnTo>
                    <a:pt x="1557457" y="12700"/>
                  </a:lnTo>
                  <a:cubicBezTo>
                    <a:pt x="1557457" y="12700"/>
                    <a:pt x="1641277" y="0"/>
                    <a:pt x="1725097" y="12700"/>
                  </a:cubicBezTo>
                  <a:cubicBezTo>
                    <a:pt x="1808917" y="25400"/>
                    <a:pt x="1842953" y="23876"/>
                    <a:pt x="1905945" y="64897"/>
                  </a:cubicBezTo>
                  <a:cubicBezTo>
                    <a:pt x="1940235" y="87249"/>
                    <a:pt x="2024309" y="184404"/>
                    <a:pt x="2050217" y="215900"/>
                  </a:cubicBezTo>
                  <a:cubicBezTo>
                    <a:pt x="2050217" y="215900"/>
                    <a:pt x="2076887" y="305181"/>
                    <a:pt x="2088317" y="401320"/>
                  </a:cubicBezTo>
                  <a:cubicBezTo>
                    <a:pt x="2101017" y="508000"/>
                    <a:pt x="2101017" y="481584"/>
                    <a:pt x="2101017" y="622300"/>
                  </a:cubicBezTo>
                  <a:lnTo>
                    <a:pt x="2101017" y="1034668"/>
                  </a:lnTo>
                  <a:cubicBezTo>
                    <a:pt x="2101017" y="1134745"/>
                    <a:pt x="2088317" y="1203198"/>
                    <a:pt x="2088317" y="1203198"/>
                  </a:cubicBezTo>
                  <a:cubicBezTo>
                    <a:pt x="2088317" y="1267332"/>
                    <a:pt x="2064695" y="1356106"/>
                    <a:pt x="2050217" y="1414018"/>
                  </a:cubicBezTo>
                  <a:cubicBezTo>
                    <a:pt x="2024817" y="1515617"/>
                    <a:pt x="1847017" y="1541017"/>
                    <a:pt x="1750497" y="1541017"/>
                  </a:cubicBezTo>
                  <a:lnTo>
                    <a:pt x="872038" y="1541017"/>
                  </a:lnTo>
                  <a:cubicBezTo>
                    <a:pt x="872038" y="1541017"/>
                    <a:pt x="503357" y="1553717"/>
                    <a:pt x="470337" y="1553717"/>
                  </a:cubicBezTo>
                  <a:cubicBezTo>
                    <a:pt x="437318" y="1553717"/>
                    <a:pt x="329368" y="1531239"/>
                    <a:pt x="283140" y="1513332"/>
                  </a:cubicBezTo>
                  <a:cubicBezTo>
                    <a:pt x="218496" y="1488313"/>
                    <a:pt x="161600" y="1498473"/>
                    <a:pt x="117404" y="1446657"/>
                  </a:cubicBezTo>
                  <a:cubicBezTo>
                    <a:pt x="86543" y="1410588"/>
                    <a:pt x="49206" y="1356487"/>
                    <a:pt x="32060" y="1311274"/>
                  </a:cubicBezTo>
                  <a:cubicBezTo>
                    <a:pt x="14915" y="1266063"/>
                    <a:pt x="18218" y="1208278"/>
                    <a:pt x="5518" y="1152398"/>
                  </a:cubicBezTo>
                  <a:close/>
                </a:path>
              </a:pathLst>
            </a:custGeom>
            <a:blipFill>
              <a:blip r:embed="rId3"/>
              <a:stretch>
                <a:fillRect l="-5497" r="-5497"/>
              </a:stretch>
            </a:blipFill>
          </p:spPr>
          <p:txBody>
            <a:bodyPr/>
            <a:lstStyle/>
            <a:p>
              <a:endParaRPr lang="en-US"/>
            </a:p>
          </p:txBody>
        </p:sp>
      </p:grpSp>
      <p:grpSp>
        <p:nvGrpSpPr>
          <p:cNvPr id="16" name="Group 16"/>
          <p:cNvGrpSpPr/>
          <p:nvPr/>
        </p:nvGrpSpPr>
        <p:grpSpPr>
          <a:xfrm>
            <a:off x="12930570" y="4437031"/>
            <a:ext cx="4189633" cy="5246370"/>
            <a:chOff x="0" y="0"/>
            <a:chExt cx="1677881" cy="2101088"/>
          </a:xfrm>
        </p:grpSpPr>
        <p:sp>
          <p:nvSpPr>
            <p:cNvPr id="17" name="Freeform 17"/>
            <p:cNvSpPr/>
            <p:nvPr/>
          </p:nvSpPr>
          <p:spPr>
            <a:xfrm>
              <a:off x="-127" y="127"/>
              <a:ext cx="1677754" cy="2101017"/>
            </a:xfrm>
            <a:custGeom>
              <a:avLst/>
              <a:gdLst/>
              <a:ahLst/>
              <a:cxnLst/>
              <a:rect l="l" t="t" r="r" b="b"/>
              <a:pathLst>
                <a:path w="1677754" h="2101017">
                  <a:moveTo>
                    <a:pt x="1276689" y="2095373"/>
                  </a:moveTo>
                  <a:cubicBezTo>
                    <a:pt x="1220808" y="2108073"/>
                    <a:pt x="1195408" y="2095373"/>
                    <a:pt x="1138258" y="2095373"/>
                  </a:cubicBezTo>
                  <a:cubicBezTo>
                    <a:pt x="1081108" y="2095373"/>
                    <a:pt x="990050" y="2082673"/>
                    <a:pt x="990050" y="2082673"/>
                  </a:cubicBezTo>
                  <a:lnTo>
                    <a:pt x="707771" y="2082673"/>
                  </a:lnTo>
                  <a:lnTo>
                    <a:pt x="631063" y="2069973"/>
                  </a:lnTo>
                  <a:cubicBezTo>
                    <a:pt x="631063" y="2069973"/>
                    <a:pt x="533400" y="2082673"/>
                    <a:pt x="457581" y="2069973"/>
                  </a:cubicBezTo>
                  <a:cubicBezTo>
                    <a:pt x="381762" y="2057273"/>
                    <a:pt x="296418" y="2069973"/>
                    <a:pt x="296418" y="2069973"/>
                  </a:cubicBezTo>
                  <a:cubicBezTo>
                    <a:pt x="240284" y="2069973"/>
                    <a:pt x="162814" y="2065655"/>
                    <a:pt x="119507" y="2036445"/>
                  </a:cubicBezTo>
                  <a:cubicBezTo>
                    <a:pt x="47371" y="1987804"/>
                    <a:pt x="25400" y="1917573"/>
                    <a:pt x="0" y="1811782"/>
                  </a:cubicBezTo>
                  <a:lnTo>
                    <a:pt x="0" y="1611249"/>
                  </a:lnTo>
                  <a:cubicBezTo>
                    <a:pt x="0" y="1611249"/>
                    <a:pt x="12700" y="1526286"/>
                    <a:pt x="12700" y="1467993"/>
                  </a:cubicBezTo>
                  <a:cubicBezTo>
                    <a:pt x="12700" y="1409700"/>
                    <a:pt x="0" y="1319784"/>
                    <a:pt x="0" y="1319784"/>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158706" y="0"/>
                  </a:lnTo>
                  <a:cubicBezTo>
                    <a:pt x="1258782" y="0"/>
                    <a:pt x="1327235" y="12700"/>
                    <a:pt x="1327235" y="12700"/>
                  </a:cubicBezTo>
                  <a:cubicBezTo>
                    <a:pt x="1391370" y="12700"/>
                    <a:pt x="1480143" y="36322"/>
                    <a:pt x="1538055" y="50800"/>
                  </a:cubicBezTo>
                  <a:cubicBezTo>
                    <a:pt x="1639654" y="76200"/>
                    <a:pt x="1665054" y="254000"/>
                    <a:pt x="1665054" y="350520"/>
                  </a:cubicBezTo>
                  <a:lnTo>
                    <a:pt x="1665054" y="1228979"/>
                  </a:lnTo>
                  <a:cubicBezTo>
                    <a:pt x="1665054" y="1228979"/>
                    <a:pt x="1677754" y="1597660"/>
                    <a:pt x="1677754" y="1630680"/>
                  </a:cubicBezTo>
                  <a:cubicBezTo>
                    <a:pt x="1677754" y="1663700"/>
                    <a:pt x="1655276" y="1771650"/>
                    <a:pt x="1637369" y="1817878"/>
                  </a:cubicBezTo>
                  <a:cubicBezTo>
                    <a:pt x="1612350" y="1882521"/>
                    <a:pt x="1622510" y="1939417"/>
                    <a:pt x="1570694" y="1983613"/>
                  </a:cubicBezTo>
                  <a:cubicBezTo>
                    <a:pt x="1534625" y="2014474"/>
                    <a:pt x="1480524" y="2051812"/>
                    <a:pt x="1435311" y="2068957"/>
                  </a:cubicBezTo>
                  <a:cubicBezTo>
                    <a:pt x="1390100" y="2086102"/>
                    <a:pt x="1332315" y="2082800"/>
                    <a:pt x="1276435" y="2095500"/>
                  </a:cubicBezTo>
                  <a:close/>
                </a:path>
              </a:pathLst>
            </a:custGeom>
            <a:blipFill>
              <a:blip r:embed="rId4"/>
              <a:stretch>
                <a:fillRect l="-12457" r="-12457"/>
              </a:stretch>
            </a:blipFill>
          </p:spPr>
          <p:txBody>
            <a:bodyPr/>
            <a:lstStyle/>
            <a:p>
              <a:endParaRPr lang="en-US"/>
            </a:p>
          </p:txBody>
        </p:sp>
      </p:grpSp>
      <p:sp>
        <p:nvSpPr>
          <p:cNvPr id="18" name="Freeform 18"/>
          <p:cNvSpPr/>
          <p:nvPr/>
        </p:nvSpPr>
        <p:spPr>
          <a:xfrm rot="1911040">
            <a:off x="447808" y="250891"/>
            <a:ext cx="1951847" cy="2839051"/>
          </a:xfrm>
          <a:custGeom>
            <a:avLst/>
            <a:gdLst/>
            <a:ahLst/>
            <a:cxnLst/>
            <a:rect l="l" t="t" r="r" b="b"/>
            <a:pathLst>
              <a:path w="1951847" h="2839051">
                <a:moveTo>
                  <a:pt x="0" y="0"/>
                </a:moveTo>
                <a:lnTo>
                  <a:pt x="1951847" y="0"/>
                </a:lnTo>
                <a:lnTo>
                  <a:pt x="1951847" y="2839051"/>
                </a:lnTo>
                <a:lnTo>
                  <a:pt x="0" y="2839051"/>
                </a:lnTo>
                <a:lnTo>
                  <a:pt x="0" y="0"/>
                </a:lnTo>
                <a:close/>
              </a:path>
            </a:pathLst>
          </a:custGeom>
          <a:blipFill>
            <a:blip r:embed="rId5"/>
            <a:stretch>
              <a:fillRect/>
            </a:stretch>
          </a:blipFill>
        </p:spPr>
        <p:txBody>
          <a:bodyPr/>
          <a:lstStyle/>
          <a:p>
            <a:endParaRPr lang="en-US"/>
          </a:p>
        </p:txBody>
      </p:sp>
      <p:sp>
        <p:nvSpPr>
          <p:cNvPr id="19" name="Freeform 19"/>
          <p:cNvSpPr/>
          <p:nvPr/>
        </p:nvSpPr>
        <p:spPr>
          <a:xfrm>
            <a:off x="644526" y="7796000"/>
            <a:ext cx="3595932" cy="2491000"/>
          </a:xfrm>
          <a:custGeom>
            <a:avLst/>
            <a:gdLst/>
            <a:ahLst/>
            <a:cxnLst/>
            <a:rect l="l" t="t" r="r" b="b"/>
            <a:pathLst>
              <a:path w="3595932" h="2491000">
                <a:moveTo>
                  <a:pt x="0" y="0"/>
                </a:moveTo>
                <a:lnTo>
                  <a:pt x="3595932" y="0"/>
                </a:lnTo>
                <a:lnTo>
                  <a:pt x="3595932" y="2491000"/>
                </a:lnTo>
                <a:lnTo>
                  <a:pt x="0" y="2491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15611000" y="-353234"/>
            <a:ext cx="2898086" cy="2763869"/>
          </a:xfrm>
          <a:custGeom>
            <a:avLst/>
            <a:gdLst/>
            <a:ahLst/>
            <a:cxnLst/>
            <a:rect l="l" t="t" r="r" b="b"/>
            <a:pathLst>
              <a:path w="2898086" h="2763869">
                <a:moveTo>
                  <a:pt x="0" y="0"/>
                </a:moveTo>
                <a:lnTo>
                  <a:pt x="2898086" y="0"/>
                </a:lnTo>
                <a:lnTo>
                  <a:pt x="2898086" y="2763868"/>
                </a:lnTo>
                <a:lnTo>
                  <a:pt x="0" y="27638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a:off x="15298629" y="9423960"/>
            <a:ext cx="2989371" cy="1039885"/>
          </a:xfrm>
          <a:custGeom>
            <a:avLst/>
            <a:gdLst/>
            <a:ahLst/>
            <a:cxnLst/>
            <a:rect l="l" t="t" r="r" b="b"/>
            <a:pathLst>
              <a:path w="2989371" h="1039885">
                <a:moveTo>
                  <a:pt x="0" y="0"/>
                </a:moveTo>
                <a:lnTo>
                  <a:pt x="2989371" y="0"/>
                </a:lnTo>
                <a:lnTo>
                  <a:pt x="2989371" y="1039885"/>
                </a:lnTo>
                <a:lnTo>
                  <a:pt x="0" y="10398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rot="1031926">
            <a:off x="14591055" y="2539324"/>
            <a:ext cx="2039890" cy="2057400"/>
          </a:xfrm>
          <a:custGeom>
            <a:avLst/>
            <a:gdLst/>
            <a:ahLst/>
            <a:cxnLst/>
            <a:rect l="l" t="t" r="r" b="b"/>
            <a:pathLst>
              <a:path w="2039890" h="2057400">
                <a:moveTo>
                  <a:pt x="0" y="0"/>
                </a:moveTo>
                <a:lnTo>
                  <a:pt x="2039891" y="0"/>
                </a:lnTo>
                <a:lnTo>
                  <a:pt x="2039891"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4558915" y="6914053"/>
            <a:ext cx="2304551" cy="2509907"/>
          </a:xfrm>
          <a:custGeom>
            <a:avLst/>
            <a:gdLst/>
            <a:ahLst/>
            <a:cxnLst/>
            <a:rect l="l" t="t" r="r" b="b"/>
            <a:pathLst>
              <a:path w="2304551" h="2509907">
                <a:moveTo>
                  <a:pt x="0" y="0"/>
                </a:moveTo>
                <a:lnTo>
                  <a:pt x="2304551" y="0"/>
                </a:lnTo>
                <a:lnTo>
                  <a:pt x="2304551" y="2509907"/>
                </a:lnTo>
                <a:lnTo>
                  <a:pt x="0" y="25099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557801" y="4437031"/>
            <a:ext cx="2404653" cy="2901542"/>
          </a:xfrm>
          <a:custGeom>
            <a:avLst/>
            <a:gdLst/>
            <a:ahLst/>
            <a:cxnLst/>
            <a:rect l="l" t="t" r="r" b="b"/>
            <a:pathLst>
              <a:path w="2404653" h="2901542">
                <a:moveTo>
                  <a:pt x="0" y="0"/>
                </a:moveTo>
                <a:lnTo>
                  <a:pt x="2404653" y="0"/>
                </a:lnTo>
                <a:lnTo>
                  <a:pt x="2404653" y="2901542"/>
                </a:lnTo>
                <a:lnTo>
                  <a:pt x="0" y="2901542"/>
                </a:lnTo>
                <a:lnTo>
                  <a:pt x="0" y="0"/>
                </a:lnTo>
                <a:close/>
              </a:path>
            </a:pathLst>
          </a:custGeom>
          <a:blipFill>
            <a:blip r:embed="rId16"/>
            <a:stretch>
              <a:fillRect/>
            </a:stretch>
          </a:blipFill>
        </p:spPr>
        <p:txBody>
          <a:bodyPr/>
          <a:lstStyle/>
          <a:p>
            <a:endParaRPr lang="en-US"/>
          </a:p>
        </p:txBody>
      </p:sp>
      <p:sp>
        <p:nvSpPr>
          <p:cNvPr id="25" name="Freeform 25"/>
          <p:cNvSpPr/>
          <p:nvPr/>
        </p:nvSpPr>
        <p:spPr>
          <a:xfrm>
            <a:off x="10671020" y="5671611"/>
            <a:ext cx="1147564" cy="1242441"/>
          </a:xfrm>
          <a:custGeom>
            <a:avLst/>
            <a:gdLst/>
            <a:ahLst/>
            <a:cxnLst/>
            <a:rect l="l" t="t" r="r" b="b"/>
            <a:pathLst>
              <a:path w="1147564" h="1242441">
                <a:moveTo>
                  <a:pt x="0" y="0"/>
                </a:moveTo>
                <a:lnTo>
                  <a:pt x="1147564" y="0"/>
                </a:lnTo>
                <a:lnTo>
                  <a:pt x="1147564" y="1242442"/>
                </a:lnTo>
                <a:lnTo>
                  <a:pt x="0" y="124244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8434772" y="7648601"/>
            <a:ext cx="3517583" cy="1295400"/>
          </a:xfrm>
          <a:prstGeom prst="rect">
            <a:avLst/>
          </a:prstGeom>
        </p:spPr>
        <p:txBody>
          <a:bodyPr lIns="0" tIns="0" rIns="0" bIns="0" rtlCol="0" anchor="t">
            <a:spAutoFit/>
          </a:bodyPr>
          <a:lstStyle/>
          <a:p>
            <a:pPr algn="ctr">
              <a:lnSpc>
                <a:spcPts val="10500"/>
              </a:lnSpc>
            </a:pPr>
            <a:r>
              <a:rPr lang="en-US" sz="7500">
                <a:solidFill>
                  <a:srgbClr val="3B3B3B"/>
                </a:solidFill>
                <a:latin typeface="Baloo"/>
                <a:ea typeface="Baloo"/>
                <a:cs typeface="Baloo"/>
                <a:sym typeface="Baloo"/>
              </a:rPr>
              <a:t>Kimono </a:t>
            </a:r>
          </a:p>
        </p:txBody>
      </p:sp>
      <p:sp>
        <p:nvSpPr>
          <p:cNvPr id="27" name="TextBox 27"/>
          <p:cNvSpPr txBox="1"/>
          <p:nvPr/>
        </p:nvSpPr>
        <p:spPr>
          <a:xfrm>
            <a:off x="7578147" y="3415624"/>
            <a:ext cx="3411855" cy="1295400"/>
          </a:xfrm>
          <a:prstGeom prst="rect">
            <a:avLst/>
          </a:prstGeom>
        </p:spPr>
        <p:txBody>
          <a:bodyPr lIns="0" tIns="0" rIns="0" bIns="0" rtlCol="0" anchor="t">
            <a:spAutoFit/>
          </a:bodyPr>
          <a:lstStyle/>
          <a:p>
            <a:pPr algn="ctr">
              <a:lnSpc>
                <a:spcPts val="10500"/>
              </a:lnSpc>
            </a:pPr>
            <a:r>
              <a:rPr lang="en-US" sz="7500">
                <a:solidFill>
                  <a:srgbClr val="3B3B3B"/>
                </a:solidFill>
                <a:latin typeface="Baloo"/>
                <a:ea typeface="Baloo"/>
                <a:cs typeface="Baloo"/>
                <a:sym typeface="Baloo"/>
              </a:rPr>
              <a:t>Sashimi</a:t>
            </a:r>
          </a:p>
        </p:txBody>
      </p:sp>
      <p:sp>
        <p:nvSpPr>
          <p:cNvPr id="28" name="Freeform 28"/>
          <p:cNvSpPr/>
          <p:nvPr/>
        </p:nvSpPr>
        <p:spPr>
          <a:xfrm rot="10500970">
            <a:off x="11893083" y="1467611"/>
            <a:ext cx="2000809" cy="2086998"/>
          </a:xfrm>
          <a:custGeom>
            <a:avLst/>
            <a:gdLst/>
            <a:ahLst/>
            <a:cxnLst/>
            <a:rect l="l" t="t" r="r" b="b"/>
            <a:pathLst>
              <a:path w="2000809" h="2086998">
                <a:moveTo>
                  <a:pt x="0" y="0"/>
                </a:moveTo>
                <a:lnTo>
                  <a:pt x="2000809" y="0"/>
                </a:lnTo>
                <a:lnTo>
                  <a:pt x="2000809" y="2086998"/>
                </a:lnTo>
                <a:lnTo>
                  <a:pt x="0" y="2086998"/>
                </a:lnTo>
                <a:lnTo>
                  <a:pt x="0" y="0"/>
                </a:lnTo>
                <a:close/>
              </a:path>
            </a:pathLst>
          </a:custGeom>
          <a:blipFill>
            <a:blip r:embed="rId19"/>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grpSp>
        <p:nvGrpSpPr>
          <p:cNvPr id="3" name="Group 3"/>
          <p:cNvGrpSpPr/>
          <p:nvPr/>
        </p:nvGrpSpPr>
        <p:grpSpPr>
          <a:xfrm>
            <a:off x="5740833" y="775534"/>
            <a:ext cx="8654944" cy="1006219"/>
            <a:chOff x="0" y="0"/>
            <a:chExt cx="11539926" cy="1341626"/>
          </a:xfrm>
        </p:grpSpPr>
        <p:grpSp>
          <p:nvGrpSpPr>
            <p:cNvPr id="4" name="Group 4"/>
            <p:cNvGrpSpPr/>
            <p:nvPr/>
          </p:nvGrpSpPr>
          <p:grpSpPr>
            <a:xfrm>
              <a:off x="0" y="0"/>
              <a:ext cx="9538296" cy="1341626"/>
              <a:chOff x="0" y="0"/>
              <a:chExt cx="3406386" cy="479131"/>
            </a:xfrm>
          </p:grpSpPr>
          <p:sp>
            <p:nvSpPr>
              <p:cNvPr id="5" name="Freeform 5"/>
              <p:cNvSpPr/>
              <p:nvPr/>
            </p:nvSpPr>
            <p:spPr>
              <a:xfrm>
                <a:off x="0" y="0"/>
                <a:ext cx="3406386" cy="479131"/>
              </a:xfrm>
              <a:custGeom>
                <a:avLst/>
                <a:gdLst/>
                <a:ahLst/>
                <a:cxnLst/>
                <a:rect l="l" t="t" r="r" b="b"/>
                <a:pathLst>
                  <a:path w="3406386" h="479131">
                    <a:moveTo>
                      <a:pt x="38960" y="0"/>
                    </a:moveTo>
                    <a:lnTo>
                      <a:pt x="3367426" y="0"/>
                    </a:lnTo>
                    <a:cubicBezTo>
                      <a:pt x="3388943" y="0"/>
                      <a:pt x="3406386" y="17443"/>
                      <a:pt x="3406386" y="38960"/>
                    </a:cubicBezTo>
                    <a:lnTo>
                      <a:pt x="3406386" y="440171"/>
                    </a:lnTo>
                    <a:cubicBezTo>
                      <a:pt x="3406386" y="461688"/>
                      <a:pt x="3388943" y="479131"/>
                      <a:pt x="3367426" y="479131"/>
                    </a:cubicBezTo>
                    <a:lnTo>
                      <a:pt x="38960" y="479131"/>
                    </a:lnTo>
                    <a:cubicBezTo>
                      <a:pt x="17443" y="479131"/>
                      <a:pt x="0" y="461688"/>
                      <a:pt x="0" y="440171"/>
                    </a:cubicBezTo>
                    <a:lnTo>
                      <a:pt x="0" y="38960"/>
                    </a:lnTo>
                    <a:cubicBezTo>
                      <a:pt x="0" y="17443"/>
                      <a:pt x="17443" y="0"/>
                      <a:pt x="38960" y="0"/>
                    </a:cubicBezTo>
                    <a:close/>
                  </a:path>
                </a:pathLst>
              </a:custGeom>
              <a:solidFill>
                <a:srgbClr val="FFA060"/>
              </a:solidFill>
              <a:ln w="38100" cap="rnd">
                <a:solidFill>
                  <a:srgbClr val="000000"/>
                </a:solidFill>
                <a:prstDash val="solid"/>
                <a:round/>
              </a:ln>
            </p:spPr>
            <p:txBody>
              <a:bodyPr/>
              <a:lstStyle/>
              <a:p>
                <a:endParaRPr lang="en-US"/>
              </a:p>
            </p:txBody>
          </p:sp>
          <p:sp>
            <p:nvSpPr>
              <p:cNvPr id="6" name="TextBox 6"/>
              <p:cNvSpPr txBox="1"/>
              <p:nvPr/>
            </p:nvSpPr>
            <p:spPr>
              <a:xfrm>
                <a:off x="0" y="-38100"/>
                <a:ext cx="3406386" cy="517231"/>
              </a:xfrm>
              <a:prstGeom prst="rect">
                <a:avLst/>
              </a:prstGeom>
            </p:spPr>
            <p:txBody>
              <a:bodyPr lIns="50800" tIns="50800" rIns="50800" bIns="50800" rtlCol="0" anchor="ctr"/>
              <a:lstStyle/>
              <a:p>
                <a:pPr algn="ctr">
                  <a:lnSpc>
                    <a:spcPts val="3395"/>
                  </a:lnSpc>
                </a:pPr>
                <a:endParaRPr/>
              </a:p>
            </p:txBody>
          </p:sp>
        </p:grpSp>
        <p:sp>
          <p:nvSpPr>
            <p:cNvPr id="7" name="TextBox 7"/>
            <p:cNvSpPr txBox="1"/>
            <p:nvPr/>
          </p:nvSpPr>
          <p:spPr>
            <a:xfrm>
              <a:off x="222033" y="-114300"/>
              <a:ext cx="11317893" cy="1364826"/>
            </a:xfrm>
            <a:prstGeom prst="rect">
              <a:avLst/>
            </a:prstGeom>
          </p:spPr>
          <p:txBody>
            <a:bodyPr lIns="0" tIns="0" rIns="0" bIns="0" rtlCol="0" anchor="t">
              <a:spAutoFit/>
            </a:bodyPr>
            <a:lstStyle/>
            <a:p>
              <a:pPr algn="l">
                <a:lnSpc>
                  <a:spcPts val="8680"/>
                </a:lnSpc>
              </a:pPr>
              <a:r>
                <a:rPr lang="en-US" sz="6200">
                  <a:solidFill>
                    <a:srgbClr val="3B3B3B"/>
                  </a:solidFill>
                  <a:latin typeface="Agbalumo"/>
                  <a:ea typeface="Agbalumo"/>
                  <a:cs typeface="Agbalumo"/>
                  <a:sym typeface="Agbalumo"/>
                </a:rPr>
                <a:t>Một số nét văn hóa </a:t>
              </a:r>
            </a:p>
          </p:txBody>
        </p:sp>
      </p:grpSp>
      <p:grpSp>
        <p:nvGrpSpPr>
          <p:cNvPr id="8" name="Group 8"/>
          <p:cNvGrpSpPr/>
          <p:nvPr/>
        </p:nvGrpSpPr>
        <p:grpSpPr>
          <a:xfrm>
            <a:off x="6817246" y="7343314"/>
            <a:ext cx="8439791" cy="1543050"/>
            <a:chOff x="0" y="0"/>
            <a:chExt cx="2222826" cy="406400"/>
          </a:xfrm>
        </p:grpSpPr>
        <p:sp>
          <p:nvSpPr>
            <p:cNvPr id="9" name="Freeform 9"/>
            <p:cNvSpPr/>
            <p:nvPr/>
          </p:nvSpPr>
          <p:spPr>
            <a:xfrm>
              <a:off x="0" y="0"/>
              <a:ext cx="2222826" cy="406400"/>
            </a:xfrm>
            <a:custGeom>
              <a:avLst/>
              <a:gdLst/>
              <a:ahLst/>
              <a:cxnLst/>
              <a:rect l="l" t="t" r="r" b="b"/>
              <a:pathLst>
                <a:path w="2222826" h="406400">
                  <a:moveTo>
                    <a:pt x="46783" y="0"/>
                  </a:moveTo>
                  <a:lnTo>
                    <a:pt x="2176043" y="0"/>
                  </a:lnTo>
                  <a:cubicBezTo>
                    <a:pt x="2201880" y="0"/>
                    <a:pt x="2222826" y="20945"/>
                    <a:pt x="2222826" y="46783"/>
                  </a:cubicBezTo>
                  <a:lnTo>
                    <a:pt x="2222826" y="359617"/>
                  </a:lnTo>
                  <a:cubicBezTo>
                    <a:pt x="2222826" y="372025"/>
                    <a:pt x="2217897" y="383924"/>
                    <a:pt x="2209123" y="392698"/>
                  </a:cubicBezTo>
                  <a:cubicBezTo>
                    <a:pt x="2200350" y="401471"/>
                    <a:pt x="2188451" y="406400"/>
                    <a:pt x="2176043" y="406400"/>
                  </a:cubicBezTo>
                  <a:lnTo>
                    <a:pt x="46783" y="406400"/>
                  </a:lnTo>
                  <a:cubicBezTo>
                    <a:pt x="34375" y="406400"/>
                    <a:pt x="22476" y="401471"/>
                    <a:pt x="13702" y="392698"/>
                  </a:cubicBezTo>
                  <a:cubicBezTo>
                    <a:pt x="4929" y="383924"/>
                    <a:pt x="0" y="372025"/>
                    <a:pt x="0" y="359617"/>
                  </a:cubicBezTo>
                  <a:lnTo>
                    <a:pt x="0" y="46783"/>
                  </a:lnTo>
                  <a:cubicBezTo>
                    <a:pt x="0" y="34375"/>
                    <a:pt x="4929" y="22476"/>
                    <a:pt x="13702" y="13702"/>
                  </a:cubicBezTo>
                  <a:cubicBezTo>
                    <a:pt x="22476" y="4929"/>
                    <a:pt x="34375" y="0"/>
                    <a:pt x="46783" y="0"/>
                  </a:cubicBezTo>
                  <a:close/>
                </a:path>
              </a:pathLst>
            </a:custGeom>
            <a:solidFill>
              <a:srgbClr val="92BDDD"/>
            </a:solidFill>
          </p:spPr>
          <p:txBody>
            <a:bodyPr/>
            <a:lstStyle/>
            <a:p>
              <a:endParaRPr lang="en-US"/>
            </a:p>
          </p:txBody>
        </p:sp>
        <p:sp>
          <p:nvSpPr>
            <p:cNvPr id="10" name="TextBox 10"/>
            <p:cNvSpPr txBox="1"/>
            <p:nvPr/>
          </p:nvSpPr>
          <p:spPr>
            <a:xfrm>
              <a:off x="0" y="-38100"/>
              <a:ext cx="2222826" cy="444500"/>
            </a:xfrm>
            <a:prstGeom prst="rect">
              <a:avLst/>
            </a:prstGeom>
          </p:spPr>
          <p:txBody>
            <a:bodyPr lIns="50800" tIns="50800" rIns="50800" bIns="50800" rtlCol="0" anchor="ctr"/>
            <a:lstStyle/>
            <a:p>
              <a:pPr algn="ctr">
                <a:lnSpc>
                  <a:spcPts val="3395"/>
                </a:lnSpc>
              </a:pPr>
              <a:endParaRPr/>
            </a:p>
          </p:txBody>
        </p:sp>
      </p:grpSp>
      <p:grpSp>
        <p:nvGrpSpPr>
          <p:cNvPr id="11" name="Group 11"/>
          <p:cNvGrpSpPr/>
          <p:nvPr/>
        </p:nvGrpSpPr>
        <p:grpSpPr>
          <a:xfrm>
            <a:off x="3084050" y="3239168"/>
            <a:ext cx="8439791" cy="1543050"/>
            <a:chOff x="0" y="0"/>
            <a:chExt cx="2222826" cy="406400"/>
          </a:xfrm>
        </p:grpSpPr>
        <p:sp>
          <p:nvSpPr>
            <p:cNvPr id="12" name="Freeform 12"/>
            <p:cNvSpPr/>
            <p:nvPr/>
          </p:nvSpPr>
          <p:spPr>
            <a:xfrm>
              <a:off x="0" y="0"/>
              <a:ext cx="2222826" cy="406400"/>
            </a:xfrm>
            <a:custGeom>
              <a:avLst/>
              <a:gdLst/>
              <a:ahLst/>
              <a:cxnLst/>
              <a:rect l="l" t="t" r="r" b="b"/>
              <a:pathLst>
                <a:path w="2222826" h="406400">
                  <a:moveTo>
                    <a:pt x="46783" y="0"/>
                  </a:moveTo>
                  <a:lnTo>
                    <a:pt x="2176043" y="0"/>
                  </a:lnTo>
                  <a:cubicBezTo>
                    <a:pt x="2201880" y="0"/>
                    <a:pt x="2222826" y="20945"/>
                    <a:pt x="2222826" y="46783"/>
                  </a:cubicBezTo>
                  <a:lnTo>
                    <a:pt x="2222826" y="359617"/>
                  </a:lnTo>
                  <a:cubicBezTo>
                    <a:pt x="2222826" y="372025"/>
                    <a:pt x="2217897" y="383924"/>
                    <a:pt x="2209123" y="392698"/>
                  </a:cubicBezTo>
                  <a:cubicBezTo>
                    <a:pt x="2200350" y="401471"/>
                    <a:pt x="2188451" y="406400"/>
                    <a:pt x="2176043" y="406400"/>
                  </a:cubicBezTo>
                  <a:lnTo>
                    <a:pt x="46783" y="406400"/>
                  </a:lnTo>
                  <a:cubicBezTo>
                    <a:pt x="34375" y="406400"/>
                    <a:pt x="22476" y="401471"/>
                    <a:pt x="13702" y="392698"/>
                  </a:cubicBezTo>
                  <a:cubicBezTo>
                    <a:pt x="4929" y="383924"/>
                    <a:pt x="0" y="372025"/>
                    <a:pt x="0" y="359617"/>
                  </a:cubicBezTo>
                  <a:lnTo>
                    <a:pt x="0" y="46783"/>
                  </a:lnTo>
                  <a:cubicBezTo>
                    <a:pt x="0" y="34375"/>
                    <a:pt x="4929" y="22476"/>
                    <a:pt x="13702" y="13702"/>
                  </a:cubicBezTo>
                  <a:cubicBezTo>
                    <a:pt x="22476" y="4929"/>
                    <a:pt x="34375" y="0"/>
                    <a:pt x="46783" y="0"/>
                  </a:cubicBezTo>
                  <a:close/>
                </a:path>
              </a:pathLst>
            </a:custGeom>
            <a:solidFill>
              <a:srgbClr val="92BDDD"/>
            </a:solidFill>
          </p:spPr>
          <p:txBody>
            <a:bodyPr/>
            <a:lstStyle/>
            <a:p>
              <a:endParaRPr lang="en-US"/>
            </a:p>
          </p:txBody>
        </p:sp>
        <p:sp>
          <p:nvSpPr>
            <p:cNvPr id="13" name="TextBox 13"/>
            <p:cNvSpPr txBox="1"/>
            <p:nvPr/>
          </p:nvSpPr>
          <p:spPr>
            <a:xfrm>
              <a:off x="0" y="-38100"/>
              <a:ext cx="2222826" cy="444500"/>
            </a:xfrm>
            <a:prstGeom prst="rect">
              <a:avLst/>
            </a:prstGeom>
          </p:spPr>
          <p:txBody>
            <a:bodyPr lIns="50800" tIns="50800" rIns="50800" bIns="50800" rtlCol="0" anchor="ctr"/>
            <a:lstStyle/>
            <a:p>
              <a:pPr algn="ctr">
                <a:lnSpc>
                  <a:spcPts val="3395"/>
                </a:lnSpc>
              </a:pPr>
              <a:endParaRPr/>
            </a:p>
          </p:txBody>
        </p:sp>
      </p:grpSp>
      <p:grpSp>
        <p:nvGrpSpPr>
          <p:cNvPr id="14" name="Group 14"/>
          <p:cNvGrpSpPr/>
          <p:nvPr/>
        </p:nvGrpSpPr>
        <p:grpSpPr>
          <a:xfrm rot="5400000">
            <a:off x="2552590" y="1956662"/>
            <a:ext cx="3879915" cy="5246370"/>
            <a:chOff x="0" y="0"/>
            <a:chExt cx="1553844" cy="2101088"/>
          </a:xfrm>
        </p:grpSpPr>
        <p:sp>
          <p:nvSpPr>
            <p:cNvPr id="15" name="Freeform 15"/>
            <p:cNvSpPr/>
            <p:nvPr/>
          </p:nvSpPr>
          <p:spPr>
            <a:xfrm rot="-5400000">
              <a:off x="-273777" y="273777"/>
              <a:ext cx="2101017" cy="1553717"/>
            </a:xfrm>
            <a:custGeom>
              <a:avLst/>
              <a:gdLst/>
              <a:ahLst/>
              <a:cxnLst/>
              <a:rect l="l" t="t" r="r" b="b"/>
              <a:pathLst>
                <a:path w="2101017" h="1553717">
                  <a:moveTo>
                    <a:pt x="5644" y="1152652"/>
                  </a:moveTo>
                  <a:cubicBezTo>
                    <a:pt x="-7056" y="1096771"/>
                    <a:pt x="5644" y="1071371"/>
                    <a:pt x="5644" y="1014221"/>
                  </a:cubicBezTo>
                  <a:cubicBezTo>
                    <a:pt x="5644" y="957071"/>
                    <a:pt x="18344" y="866013"/>
                    <a:pt x="18344" y="866013"/>
                  </a:cubicBezTo>
                  <a:lnTo>
                    <a:pt x="18344" y="707771"/>
                  </a:lnTo>
                  <a:lnTo>
                    <a:pt x="31044" y="631063"/>
                  </a:lnTo>
                  <a:cubicBezTo>
                    <a:pt x="31044" y="631063"/>
                    <a:pt x="18344" y="533400"/>
                    <a:pt x="31044" y="457581"/>
                  </a:cubicBezTo>
                  <a:cubicBezTo>
                    <a:pt x="43744" y="381762"/>
                    <a:pt x="31044" y="296418"/>
                    <a:pt x="31044" y="296418"/>
                  </a:cubicBezTo>
                  <a:cubicBezTo>
                    <a:pt x="31044" y="240284"/>
                    <a:pt x="35362" y="162814"/>
                    <a:pt x="64572" y="119507"/>
                  </a:cubicBezTo>
                  <a:cubicBezTo>
                    <a:pt x="113213" y="47371"/>
                    <a:pt x="183444" y="25400"/>
                    <a:pt x="289235" y="0"/>
                  </a:cubicBezTo>
                  <a:lnTo>
                    <a:pt x="489768" y="0"/>
                  </a:lnTo>
                  <a:cubicBezTo>
                    <a:pt x="489768" y="0"/>
                    <a:pt x="574731" y="12700"/>
                    <a:pt x="633024" y="12700"/>
                  </a:cubicBezTo>
                  <a:cubicBezTo>
                    <a:pt x="691317" y="12700"/>
                    <a:pt x="781233" y="0"/>
                    <a:pt x="781233" y="0"/>
                  </a:cubicBezTo>
                  <a:lnTo>
                    <a:pt x="1297615" y="0"/>
                  </a:lnTo>
                  <a:cubicBezTo>
                    <a:pt x="1297615" y="0"/>
                    <a:pt x="1333302" y="12700"/>
                    <a:pt x="1412423" y="12700"/>
                  </a:cubicBezTo>
                  <a:lnTo>
                    <a:pt x="1557457" y="12700"/>
                  </a:lnTo>
                  <a:cubicBezTo>
                    <a:pt x="1557457" y="12700"/>
                    <a:pt x="1641277" y="0"/>
                    <a:pt x="1725097" y="12700"/>
                  </a:cubicBezTo>
                  <a:cubicBezTo>
                    <a:pt x="1808917" y="25400"/>
                    <a:pt x="1842953" y="23876"/>
                    <a:pt x="1905945" y="64897"/>
                  </a:cubicBezTo>
                  <a:cubicBezTo>
                    <a:pt x="1940235" y="87249"/>
                    <a:pt x="2024309" y="184404"/>
                    <a:pt x="2050217" y="215900"/>
                  </a:cubicBezTo>
                  <a:cubicBezTo>
                    <a:pt x="2050217" y="215900"/>
                    <a:pt x="2076887" y="305181"/>
                    <a:pt x="2088317" y="401320"/>
                  </a:cubicBezTo>
                  <a:cubicBezTo>
                    <a:pt x="2101017" y="508000"/>
                    <a:pt x="2101017" y="481584"/>
                    <a:pt x="2101017" y="622300"/>
                  </a:cubicBezTo>
                  <a:lnTo>
                    <a:pt x="2101017" y="1034668"/>
                  </a:lnTo>
                  <a:cubicBezTo>
                    <a:pt x="2101017" y="1134745"/>
                    <a:pt x="2088317" y="1203198"/>
                    <a:pt x="2088317" y="1203198"/>
                  </a:cubicBezTo>
                  <a:cubicBezTo>
                    <a:pt x="2088317" y="1267332"/>
                    <a:pt x="2064695" y="1356106"/>
                    <a:pt x="2050217" y="1414018"/>
                  </a:cubicBezTo>
                  <a:cubicBezTo>
                    <a:pt x="2024817" y="1515617"/>
                    <a:pt x="1847017" y="1541017"/>
                    <a:pt x="1750497" y="1541017"/>
                  </a:cubicBezTo>
                  <a:lnTo>
                    <a:pt x="872038" y="1541017"/>
                  </a:lnTo>
                  <a:cubicBezTo>
                    <a:pt x="872038" y="1541017"/>
                    <a:pt x="503357" y="1553717"/>
                    <a:pt x="470337" y="1553717"/>
                  </a:cubicBezTo>
                  <a:cubicBezTo>
                    <a:pt x="437318" y="1553717"/>
                    <a:pt x="329368" y="1531239"/>
                    <a:pt x="283140" y="1513332"/>
                  </a:cubicBezTo>
                  <a:cubicBezTo>
                    <a:pt x="218496" y="1488313"/>
                    <a:pt x="161600" y="1498473"/>
                    <a:pt x="117404" y="1446657"/>
                  </a:cubicBezTo>
                  <a:cubicBezTo>
                    <a:pt x="86543" y="1410588"/>
                    <a:pt x="49206" y="1356487"/>
                    <a:pt x="32060" y="1311274"/>
                  </a:cubicBezTo>
                  <a:cubicBezTo>
                    <a:pt x="14915" y="1266063"/>
                    <a:pt x="18218" y="1208278"/>
                    <a:pt x="5518" y="1152398"/>
                  </a:cubicBezTo>
                  <a:close/>
                </a:path>
              </a:pathLst>
            </a:custGeom>
            <a:blipFill>
              <a:blip r:embed="rId3"/>
              <a:stretch>
                <a:fillRect l="-20123" r="-3128"/>
              </a:stretch>
            </a:blipFill>
          </p:spPr>
          <p:txBody>
            <a:bodyPr/>
            <a:lstStyle/>
            <a:p>
              <a:endParaRPr lang="en-US"/>
            </a:p>
          </p:txBody>
        </p:sp>
      </p:grpSp>
      <p:grpSp>
        <p:nvGrpSpPr>
          <p:cNvPr id="16" name="Group 16"/>
          <p:cNvGrpSpPr/>
          <p:nvPr/>
        </p:nvGrpSpPr>
        <p:grpSpPr>
          <a:xfrm>
            <a:off x="12576607" y="4179369"/>
            <a:ext cx="4189633" cy="5246370"/>
            <a:chOff x="0" y="0"/>
            <a:chExt cx="1677881" cy="2101088"/>
          </a:xfrm>
        </p:grpSpPr>
        <p:sp>
          <p:nvSpPr>
            <p:cNvPr id="17" name="Freeform 17"/>
            <p:cNvSpPr/>
            <p:nvPr/>
          </p:nvSpPr>
          <p:spPr>
            <a:xfrm>
              <a:off x="-127" y="127"/>
              <a:ext cx="1677754" cy="2101017"/>
            </a:xfrm>
            <a:custGeom>
              <a:avLst/>
              <a:gdLst/>
              <a:ahLst/>
              <a:cxnLst/>
              <a:rect l="l" t="t" r="r" b="b"/>
              <a:pathLst>
                <a:path w="1677754" h="2101017">
                  <a:moveTo>
                    <a:pt x="1276689" y="2095373"/>
                  </a:moveTo>
                  <a:cubicBezTo>
                    <a:pt x="1220808" y="2108073"/>
                    <a:pt x="1195408" y="2095373"/>
                    <a:pt x="1138258" y="2095373"/>
                  </a:cubicBezTo>
                  <a:cubicBezTo>
                    <a:pt x="1081108" y="2095373"/>
                    <a:pt x="990050" y="2082673"/>
                    <a:pt x="990050" y="2082673"/>
                  </a:cubicBezTo>
                  <a:lnTo>
                    <a:pt x="707771" y="2082673"/>
                  </a:lnTo>
                  <a:lnTo>
                    <a:pt x="631063" y="2069973"/>
                  </a:lnTo>
                  <a:cubicBezTo>
                    <a:pt x="631063" y="2069973"/>
                    <a:pt x="533400" y="2082673"/>
                    <a:pt x="457581" y="2069973"/>
                  </a:cubicBezTo>
                  <a:cubicBezTo>
                    <a:pt x="381762" y="2057273"/>
                    <a:pt x="296418" y="2069973"/>
                    <a:pt x="296418" y="2069973"/>
                  </a:cubicBezTo>
                  <a:cubicBezTo>
                    <a:pt x="240284" y="2069973"/>
                    <a:pt x="162814" y="2065655"/>
                    <a:pt x="119507" y="2036445"/>
                  </a:cubicBezTo>
                  <a:cubicBezTo>
                    <a:pt x="47371" y="1987804"/>
                    <a:pt x="25400" y="1917573"/>
                    <a:pt x="0" y="1811782"/>
                  </a:cubicBezTo>
                  <a:lnTo>
                    <a:pt x="0" y="1611249"/>
                  </a:lnTo>
                  <a:cubicBezTo>
                    <a:pt x="0" y="1611249"/>
                    <a:pt x="12700" y="1526286"/>
                    <a:pt x="12700" y="1467993"/>
                  </a:cubicBezTo>
                  <a:cubicBezTo>
                    <a:pt x="12700" y="1409700"/>
                    <a:pt x="0" y="1319784"/>
                    <a:pt x="0" y="1319784"/>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158706" y="0"/>
                  </a:lnTo>
                  <a:cubicBezTo>
                    <a:pt x="1258782" y="0"/>
                    <a:pt x="1327235" y="12700"/>
                    <a:pt x="1327235" y="12700"/>
                  </a:cubicBezTo>
                  <a:cubicBezTo>
                    <a:pt x="1391370" y="12700"/>
                    <a:pt x="1480143" y="36322"/>
                    <a:pt x="1538055" y="50800"/>
                  </a:cubicBezTo>
                  <a:cubicBezTo>
                    <a:pt x="1639654" y="76200"/>
                    <a:pt x="1665054" y="254000"/>
                    <a:pt x="1665054" y="350520"/>
                  </a:cubicBezTo>
                  <a:lnTo>
                    <a:pt x="1665054" y="1228979"/>
                  </a:lnTo>
                  <a:cubicBezTo>
                    <a:pt x="1665054" y="1228979"/>
                    <a:pt x="1677754" y="1597660"/>
                    <a:pt x="1677754" y="1630680"/>
                  </a:cubicBezTo>
                  <a:cubicBezTo>
                    <a:pt x="1677754" y="1663700"/>
                    <a:pt x="1655276" y="1771650"/>
                    <a:pt x="1637369" y="1817878"/>
                  </a:cubicBezTo>
                  <a:cubicBezTo>
                    <a:pt x="1612350" y="1882521"/>
                    <a:pt x="1622510" y="1939417"/>
                    <a:pt x="1570694" y="1983613"/>
                  </a:cubicBezTo>
                  <a:cubicBezTo>
                    <a:pt x="1534625" y="2014474"/>
                    <a:pt x="1480524" y="2051812"/>
                    <a:pt x="1435311" y="2068957"/>
                  </a:cubicBezTo>
                  <a:cubicBezTo>
                    <a:pt x="1390100" y="2086102"/>
                    <a:pt x="1332315" y="2082800"/>
                    <a:pt x="1276435" y="2095500"/>
                  </a:cubicBezTo>
                  <a:close/>
                </a:path>
              </a:pathLst>
            </a:custGeom>
            <a:blipFill>
              <a:blip r:embed="rId4"/>
              <a:stretch>
                <a:fillRect l="-12613" r="-12613"/>
              </a:stretch>
            </a:blipFill>
          </p:spPr>
          <p:txBody>
            <a:bodyPr/>
            <a:lstStyle/>
            <a:p>
              <a:endParaRPr lang="en-US"/>
            </a:p>
          </p:txBody>
        </p:sp>
      </p:grpSp>
      <p:sp>
        <p:nvSpPr>
          <p:cNvPr id="18" name="Freeform 18"/>
          <p:cNvSpPr/>
          <p:nvPr/>
        </p:nvSpPr>
        <p:spPr>
          <a:xfrm rot="1595110">
            <a:off x="-278748" y="-21519"/>
            <a:ext cx="3508183" cy="3606544"/>
          </a:xfrm>
          <a:custGeom>
            <a:avLst/>
            <a:gdLst/>
            <a:ahLst/>
            <a:cxnLst/>
            <a:rect l="l" t="t" r="r" b="b"/>
            <a:pathLst>
              <a:path w="3508183" h="3606544">
                <a:moveTo>
                  <a:pt x="0" y="0"/>
                </a:moveTo>
                <a:lnTo>
                  <a:pt x="3508183" y="0"/>
                </a:lnTo>
                <a:lnTo>
                  <a:pt x="3508183" y="3606544"/>
                </a:lnTo>
                <a:lnTo>
                  <a:pt x="0" y="36065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680088" y="7622478"/>
            <a:ext cx="4728825" cy="2527772"/>
          </a:xfrm>
          <a:custGeom>
            <a:avLst/>
            <a:gdLst/>
            <a:ahLst/>
            <a:cxnLst/>
            <a:rect l="l" t="t" r="r" b="b"/>
            <a:pathLst>
              <a:path w="4728825" h="2527772">
                <a:moveTo>
                  <a:pt x="0" y="0"/>
                </a:moveTo>
                <a:lnTo>
                  <a:pt x="4728826" y="0"/>
                </a:lnTo>
                <a:lnTo>
                  <a:pt x="4728826" y="2527772"/>
                </a:lnTo>
                <a:lnTo>
                  <a:pt x="0" y="25277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16666737" y="2955471"/>
            <a:ext cx="1946262" cy="1955272"/>
          </a:xfrm>
          <a:custGeom>
            <a:avLst/>
            <a:gdLst/>
            <a:ahLst/>
            <a:cxnLst/>
            <a:rect l="l" t="t" r="r" b="b"/>
            <a:pathLst>
              <a:path w="1946262" h="1955272">
                <a:moveTo>
                  <a:pt x="0" y="0"/>
                </a:moveTo>
                <a:lnTo>
                  <a:pt x="1946262" y="0"/>
                </a:lnTo>
                <a:lnTo>
                  <a:pt x="1946262" y="1955272"/>
                </a:lnTo>
                <a:lnTo>
                  <a:pt x="0" y="1955272"/>
                </a:lnTo>
                <a:lnTo>
                  <a:pt x="0" y="0"/>
                </a:lnTo>
                <a:close/>
              </a:path>
            </a:pathLst>
          </a:custGeom>
          <a:blipFill>
            <a:blip r:embed="rId9"/>
            <a:stretch>
              <a:fillRect/>
            </a:stretch>
          </a:blipFill>
        </p:spPr>
        <p:txBody>
          <a:bodyPr/>
          <a:lstStyle/>
          <a:p>
            <a:endParaRPr lang="en-US"/>
          </a:p>
        </p:txBody>
      </p:sp>
      <p:sp>
        <p:nvSpPr>
          <p:cNvPr id="21" name="Freeform 21"/>
          <p:cNvSpPr/>
          <p:nvPr/>
        </p:nvSpPr>
        <p:spPr>
          <a:xfrm>
            <a:off x="-276708" y="5708886"/>
            <a:ext cx="1913592" cy="1913592"/>
          </a:xfrm>
          <a:custGeom>
            <a:avLst/>
            <a:gdLst/>
            <a:ahLst/>
            <a:cxnLst/>
            <a:rect l="l" t="t" r="r" b="b"/>
            <a:pathLst>
              <a:path w="1913592" h="1913592">
                <a:moveTo>
                  <a:pt x="0" y="0"/>
                </a:moveTo>
                <a:lnTo>
                  <a:pt x="1913593" y="0"/>
                </a:lnTo>
                <a:lnTo>
                  <a:pt x="1913593" y="1913592"/>
                </a:lnTo>
                <a:lnTo>
                  <a:pt x="0" y="19135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15751996" y="0"/>
            <a:ext cx="1198728" cy="2904407"/>
          </a:xfrm>
          <a:custGeom>
            <a:avLst/>
            <a:gdLst/>
            <a:ahLst/>
            <a:cxnLst/>
            <a:rect l="l" t="t" r="r" b="b"/>
            <a:pathLst>
              <a:path w="1198728" h="2904407">
                <a:moveTo>
                  <a:pt x="0" y="0"/>
                </a:moveTo>
                <a:lnTo>
                  <a:pt x="1198728" y="0"/>
                </a:lnTo>
                <a:lnTo>
                  <a:pt x="1198728" y="2904407"/>
                </a:lnTo>
                <a:lnTo>
                  <a:pt x="0" y="2904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10675312" y="5143500"/>
            <a:ext cx="1697058" cy="1914986"/>
          </a:xfrm>
          <a:custGeom>
            <a:avLst/>
            <a:gdLst/>
            <a:ahLst/>
            <a:cxnLst/>
            <a:rect l="l" t="t" r="r" b="b"/>
            <a:pathLst>
              <a:path w="1697058" h="1914986">
                <a:moveTo>
                  <a:pt x="0" y="0"/>
                </a:moveTo>
                <a:lnTo>
                  <a:pt x="1697058" y="0"/>
                </a:lnTo>
                <a:lnTo>
                  <a:pt x="1697058" y="1914986"/>
                </a:lnTo>
                <a:lnTo>
                  <a:pt x="0" y="1914986"/>
                </a:lnTo>
                <a:lnTo>
                  <a:pt x="0" y="0"/>
                </a:lnTo>
                <a:close/>
              </a:path>
            </a:pathLst>
          </a:custGeom>
          <a:blipFill>
            <a:blip r:embed="rId14"/>
            <a:stretch>
              <a:fillRect/>
            </a:stretch>
          </a:blipFill>
        </p:spPr>
        <p:txBody>
          <a:bodyPr/>
          <a:lstStyle/>
          <a:p>
            <a:endParaRPr lang="en-US"/>
          </a:p>
        </p:txBody>
      </p:sp>
      <p:sp>
        <p:nvSpPr>
          <p:cNvPr id="24" name="Freeform 24"/>
          <p:cNvSpPr/>
          <p:nvPr/>
        </p:nvSpPr>
        <p:spPr>
          <a:xfrm>
            <a:off x="16666737" y="7694504"/>
            <a:ext cx="2092500" cy="2455746"/>
          </a:xfrm>
          <a:custGeom>
            <a:avLst/>
            <a:gdLst/>
            <a:ahLst/>
            <a:cxnLst/>
            <a:rect l="l" t="t" r="r" b="b"/>
            <a:pathLst>
              <a:path w="2092500" h="2455746">
                <a:moveTo>
                  <a:pt x="0" y="0"/>
                </a:moveTo>
                <a:lnTo>
                  <a:pt x="2092500" y="0"/>
                </a:lnTo>
                <a:lnTo>
                  <a:pt x="2092500" y="2455746"/>
                </a:lnTo>
                <a:lnTo>
                  <a:pt x="0" y="2455746"/>
                </a:lnTo>
                <a:lnTo>
                  <a:pt x="0" y="0"/>
                </a:lnTo>
                <a:close/>
              </a:path>
            </a:pathLst>
          </a:custGeom>
          <a:blipFill>
            <a:blip r:embed="rId15"/>
            <a:stretch>
              <a:fillRect/>
            </a:stretch>
          </a:blipFill>
        </p:spPr>
        <p:txBody>
          <a:bodyPr/>
          <a:lstStyle/>
          <a:p>
            <a:endParaRPr lang="en-US"/>
          </a:p>
        </p:txBody>
      </p:sp>
      <p:sp>
        <p:nvSpPr>
          <p:cNvPr id="25" name="Freeform 25"/>
          <p:cNvSpPr/>
          <p:nvPr/>
        </p:nvSpPr>
        <p:spPr>
          <a:xfrm rot="-1873316">
            <a:off x="5711942" y="7632362"/>
            <a:ext cx="4735373" cy="3598883"/>
          </a:xfrm>
          <a:custGeom>
            <a:avLst/>
            <a:gdLst/>
            <a:ahLst/>
            <a:cxnLst/>
            <a:rect l="l" t="t" r="r" b="b"/>
            <a:pathLst>
              <a:path w="4735373" h="3598883">
                <a:moveTo>
                  <a:pt x="0" y="0"/>
                </a:moveTo>
                <a:lnTo>
                  <a:pt x="4735373" y="0"/>
                </a:lnTo>
                <a:lnTo>
                  <a:pt x="4735373" y="3598884"/>
                </a:lnTo>
                <a:lnTo>
                  <a:pt x="0" y="359888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TextBox 26"/>
          <p:cNvSpPr txBox="1"/>
          <p:nvPr/>
        </p:nvSpPr>
        <p:spPr>
          <a:xfrm>
            <a:off x="8079628" y="7390939"/>
            <a:ext cx="3552825" cy="1295400"/>
          </a:xfrm>
          <a:prstGeom prst="rect">
            <a:avLst/>
          </a:prstGeom>
        </p:spPr>
        <p:txBody>
          <a:bodyPr lIns="0" tIns="0" rIns="0" bIns="0" rtlCol="0" anchor="t">
            <a:spAutoFit/>
          </a:bodyPr>
          <a:lstStyle/>
          <a:p>
            <a:pPr algn="ctr">
              <a:lnSpc>
                <a:spcPts val="10500"/>
              </a:lnSpc>
            </a:pPr>
            <a:r>
              <a:rPr lang="en-US" sz="7500">
                <a:solidFill>
                  <a:srgbClr val="3B3B3B"/>
                </a:solidFill>
                <a:latin typeface="Baloo"/>
                <a:ea typeface="Baloo"/>
                <a:cs typeface="Baloo"/>
                <a:sym typeface="Baloo"/>
              </a:rPr>
              <a:t>Hanbok </a:t>
            </a:r>
          </a:p>
        </p:txBody>
      </p:sp>
      <p:sp>
        <p:nvSpPr>
          <p:cNvPr id="27" name="TextBox 27"/>
          <p:cNvSpPr txBox="1"/>
          <p:nvPr/>
        </p:nvSpPr>
        <p:spPr>
          <a:xfrm>
            <a:off x="7537777" y="3286793"/>
            <a:ext cx="3137535" cy="1295400"/>
          </a:xfrm>
          <a:prstGeom prst="rect">
            <a:avLst/>
          </a:prstGeom>
        </p:spPr>
        <p:txBody>
          <a:bodyPr lIns="0" tIns="0" rIns="0" bIns="0" rtlCol="0" anchor="t">
            <a:spAutoFit/>
          </a:bodyPr>
          <a:lstStyle/>
          <a:p>
            <a:pPr algn="ctr">
              <a:lnSpc>
                <a:spcPts val="10500"/>
              </a:lnSpc>
            </a:pPr>
            <a:r>
              <a:rPr lang="en-US" sz="7500">
                <a:solidFill>
                  <a:srgbClr val="3B3B3B"/>
                </a:solidFill>
                <a:latin typeface="Baloo"/>
                <a:ea typeface="Baloo"/>
                <a:cs typeface="Baloo"/>
                <a:sym typeface="Baloo"/>
              </a:rPr>
              <a:t>Kimchi </a:t>
            </a:r>
          </a:p>
        </p:txBody>
      </p:sp>
      <p:sp>
        <p:nvSpPr>
          <p:cNvPr id="28" name="Freeform 28"/>
          <p:cNvSpPr/>
          <p:nvPr/>
        </p:nvSpPr>
        <p:spPr>
          <a:xfrm rot="10500970">
            <a:off x="12459241" y="1269231"/>
            <a:ext cx="2000809" cy="2086998"/>
          </a:xfrm>
          <a:custGeom>
            <a:avLst/>
            <a:gdLst/>
            <a:ahLst/>
            <a:cxnLst/>
            <a:rect l="l" t="t" r="r" b="b"/>
            <a:pathLst>
              <a:path w="2000809" h="2086998">
                <a:moveTo>
                  <a:pt x="0" y="0"/>
                </a:moveTo>
                <a:lnTo>
                  <a:pt x="2000809" y="0"/>
                </a:lnTo>
                <a:lnTo>
                  <a:pt x="2000809" y="2086998"/>
                </a:lnTo>
                <a:lnTo>
                  <a:pt x="0" y="2086998"/>
                </a:lnTo>
                <a:lnTo>
                  <a:pt x="0" y="0"/>
                </a:lnTo>
                <a:close/>
              </a:path>
            </a:pathLst>
          </a:custGeom>
          <a:blipFill>
            <a:blip r:embed="rId18"/>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Freeform 3"/>
          <p:cNvSpPr/>
          <p:nvPr/>
        </p:nvSpPr>
        <p:spPr>
          <a:xfrm rot="4751051">
            <a:off x="17436408" y="6319632"/>
            <a:ext cx="2196096" cy="2176880"/>
          </a:xfrm>
          <a:custGeom>
            <a:avLst/>
            <a:gdLst/>
            <a:ahLst/>
            <a:cxnLst/>
            <a:rect l="l" t="t" r="r" b="b"/>
            <a:pathLst>
              <a:path w="2196096" h="2176880">
                <a:moveTo>
                  <a:pt x="0" y="0"/>
                </a:moveTo>
                <a:lnTo>
                  <a:pt x="2196096" y="0"/>
                </a:lnTo>
                <a:lnTo>
                  <a:pt x="2196096" y="2176881"/>
                </a:lnTo>
                <a:lnTo>
                  <a:pt x="0" y="21768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751051">
            <a:off x="-1060803" y="4207827"/>
            <a:ext cx="2196096" cy="2176880"/>
          </a:xfrm>
          <a:custGeom>
            <a:avLst/>
            <a:gdLst/>
            <a:ahLst/>
            <a:cxnLst/>
            <a:rect l="l" t="t" r="r" b="b"/>
            <a:pathLst>
              <a:path w="2196096" h="2176880">
                <a:moveTo>
                  <a:pt x="0" y="0"/>
                </a:moveTo>
                <a:lnTo>
                  <a:pt x="2196096" y="0"/>
                </a:lnTo>
                <a:lnTo>
                  <a:pt x="2196096" y="2176880"/>
                </a:lnTo>
                <a:lnTo>
                  <a:pt x="0" y="2176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750999" flipH="1">
            <a:off x="17489812" y="4260577"/>
            <a:ext cx="1664095" cy="1042140"/>
          </a:xfrm>
          <a:custGeom>
            <a:avLst/>
            <a:gdLst/>
            <a:ahLst/>
            <a:cxnLst/>
            <a:rect l="l" t="t" r="r" b="b"/>
            <a:pathLst>
              <a:path w="1664095" h="1042140">
                <a:moveTo>
                  <a:pt x="1664095" y="0"/>
                </a:moveTo>
                <a:lnTo>
                  <a:pt x="0" y="0"/>
                </a:lnTo>
                <a:lnTo>
                  <a:pt x="0" y="1042140"/>
                </a:lnTo>
                <a:lnTo>
                  <a:pt x="1664095" y="1042140"/>
                </a:lnTo>
                <a:lnTo>
                  <a:pt x="1664095"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750999" flipH="1">
            <a:off x="-444847" y="167940"/>
            <a:ext cx="1664095" cy="1042140"/>
          </a:xfrm>
          <a:custGeom>
            <a:avLst/>
            <a:gdLst/>
            <a:ahLst/>
            <a:cxnLst/>
            <a:rect l="l" t="t" r="r" b="b"/>
            <a:pathLst>
              <a:path w="1664095" h="1042140">
                <a:moveTo>
                  <a:pt x="1664095" y="0"/>
                </a:moveTo>
                <a:lnTo>
                  <a:pt x="0" y="0"/>
                </a:lnTo>
                <a:lnTo>
                  <a:pt x="0" y="1042140"/>
                </a:lnTo>
                <a:lnTo>
                  <a:pt x="1664095" y="1042140"/>
                </a:lnTo>
                <a:lnTo>
                  <a:pt x="1664095"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07228" y="6951588"/>
            <a:ext cx="5071855" cy="4613424"/>
          </a:xfrm>
          <a:custGeom>
            <a:avLst/>
            <a:gdLst/>
            <a:ahLst/>
            <a:cxnLst/>
            <a:rect l="l" t="t" r="r" b="b"/>
            <a:pathLst>
              <a:path w="5071855" h="4613424">
                <a:moveTo>
                  <a:pt x="0" y="0"/>
                </a:moveTo>
                <a:lnTo>
                  <a:pt x="5071856" y="0"/>
                </a:lnTo>
                <a:lnTo>
                  <a:pt x="5071856" y="4613424"/>
                </a:lnTo>
                <a:lnTo>
                  <a:pt x="0" y="4613424"/>
                </a:lnTo>
                <a:lnTo>
                  <a:pt x="0" y="0"/>
                </a:lnTo>
                <a:close/>
              </a:path>
            </a:pathLst>
          </a:custGeom>
          <a:blipFill>
            <a:blip r:embed="rId9"/>
            <a:stretch>
              <a:fillRect/>
            </a:stretch>
          </a:blipFill>
        </p:spPr>
        <p:txBody>
          <a:bodyPr/>
          <a:lstStyle/>
          <a:p>
            <a:endParaRPr lang="en-US"/>
          </a:p>
        </p:txBody>
      </p:sp>
      <p:sp>
        <p:nvSpPr>
          <p:cNvPr id="8" name="Freeform 8"/>
          <p:cNvSpPr/>
          <p:nvPr/>
        </p:nvSpPr>
        <p:spPr>
          <a:xfrm rot="-1042217">
            <a:off x="15808706" y="-101388"/>
            <a:ext cx="2509617" cy="3480054"/>
          </a:xfrm>
          <a:custGeom>
            <a:avLst/>
            <a:gdLst/>
            <a:ahLst/>
            <a:cxnLst/>
            <a:rect l="l" t="t" r="r" b="b"/>
            <a:pathLst>
              <a:path w="2509617" h="3480054">
                <a:moveTo>
                  <a:pt x="0" y="0"/>
                </a:moveTo>
                <a:lnTo>
                  <a:pt x="2509617" y="0"/>
                </a:lnTo>
                <a:lnTo>
                  <a:pt x="2509617" y="3480054"/>
                </a:lnTo>
                <a:lnTo>
                  <a:pt x="0" y="3480054"/>
                </a:lnTo>
                <a:lnTo>
                  <a:pt x="0" y="0"/>
                </a:lnTo>
                <a:close/>
              </a:path>
            </a:pathLst>
          </a:custGeom>
          <a:blipFill>
            <a:blip r:embed="rId10"/>
            <a:stretch>
              <a:fillRect r="-1574"/>
            </a:stretch>
          </a:blipFill>
        </p:spPr>
        <p:txBody>
          <a:bodyPr/>
          <a:lstStyle/>
          <a:p>
            <a:endParaRPr lang="en-US"/>
          </a:p>
        </p:txBody>
      </p:sp>
      <p:sp>
        <p:nvSpPr>
          <p:cNvPr id="9" name="Freeform 9"/>
          <p:cNvSpPr/>
          <p:nvPr/>
        </p:nvSpPr>
        <p:spPr>
          <a:xfrm rot="797489">
            <a:off x="5507656" y="394446"/>
            <a:ext cx="2579886" cy="2419718"/>
          </a:xfrm>
          <a:custGeom>
            <a:avLst/>
            <a:gdLst/>
            <a:ahLst/>
            <a:cxnLst/>
            <a:rect l="l" t="t" r="r" b="b"/>
            <a:pathLst>
              <a:path w="2579886" h="2419718">
                <a:moveTo>
                  <a:pt x="0" y="0"/>
                </a:moveTo>
                <a:lnTo>
                  <a:pt x="2579886" y="0"/>
                </a:lnTo>
                <a:lnTo>
                  <a:pt x="2579886" y="2419718"/>
                </a:lnTo>
                <a:lnTo>
                  <a:pt x="0" y="2419718"/>
                </a:lnTo>
                <a:lnTo>
                  <a:pt x="0" y="0"/>
                </a:lnTo>
                <a:close/>
              </a:path>
            </a:pathLst>
          </a:custGeom>
          <a:blipFill>
            <a:blip r:embed="rId11"/>
            <a:stretch>
              <a:fillRect/>
            </a:stretch>
          </a:blipFill>
        </p:spPr>
        <p:txBody>
          <a:bodyPr/>
          <a:lstStyle/>
          <a:p>
            <a:endParaRPr lang="en-US"/>
          </a:p>
        </p:txBody>
      </p:sp>
      <p:sp>
        <p:nvSpPr>
          <p:cNvPr id="10" name="Freeform 10"/>
          <p:cNvSpPr/>
          <p:nvPr/>
        </p:nvSpPr>
        <p:spPr>
          <a:xfrm>
            <a:off x="13449373" y="7353341"/>
            <a:ext cx="2317256" cy="2675043"/>
          </a:xfrm>
          <a:custGeom>
            <a:avLst/>
            <a:gdLst/>
            <a:ahLst/>
            <a:cxnLst/>
            <a:rect l="l" t="t" r="r" b="b"/>
            <a:pathLst>
              <a:path w="2317256" h="2675043">
                <a:moveTo>
                  <a:pt x="0" y="0"/>
                </a:moveTo>
                <a:lnTo>
                  <a:pt x="2317256" y="0"/>
                </a:lnTo>
                <a:lnTo>
                  <a:pt x="2317256" y="2675043"/>
                </a:lnTo>
                <a:lnTo>
                  <a:pt x="0" y="2675043"/>
                </a:lnTo>
                <a:lnTo>
                  <a:pt x="0" y="0"/>
                </a:lnTo>
                <a:close/>
              </a:path>
            </a:pathLst>
          </a:custGeom>
          <a:blipFill>
            <a:blip r:embed="rId12"/>
            <a:stretch>
              <a:fillRect/>
            </a:stretch>
          </a:blipFill>
        </p:spPr>
        <p:txBody>
          <a:bodyPr/>
          <a:lstStyle/>
          <a:p>
            <a:endParaRPr lang="en-US"/>
          </a:p>
        </p:txBody>
      </p:sp>
      <p:sp>
        <p:nvSpPr>
          <p:cNvPr id="11" name="Freeform 11"/>
          <p:cNvSpPr/>
          <p:nvPr/>
        </p:nvSpPr>
        <p:spPr>
          <a:xfrm rot="-1976874">
            <a:off x="6372219" y="7549278"/>
            <a:ext cx="4602111" cy="3497604"/>
          </a:xfrm>
          <a:custGeom>
            <a:avLst/>
            <a:gdLst/>
            <a:ahLst/>
            <a:cxnLst/>
            <a:rect l="l" t="t" r="r" b="b"/>
            <a:pathLst>
              <a:path w="4602111" h="3497604">
                <a:moveTo>
                  <a:pt x="0" y="0"/>
                </a:moveTo>
                <a:lnTo>
                  <a:pt x="4602112" y="0"/>
                </a:lnTo>
                <a:lnTo>
                  <a:pt x="4602112" y="3497605"/>
                </a:lnTo>
                <a:lnTo>
                  <a:pt x="0" y="34976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861057" y="2375756"/>
            <a:ext cx="2039890" cy="2057400"/>
          </a:xfrm>
          <a:custGeom>
            <a:avLst/>
            <a:gdLst/>
            <a:ahLst/>
            <a:cxnLst/>
            <a:rect l="l" t="t" r="r" b="b"/>
            <a:pathLst>
              <a:path w="2039890" h="2057400">
                <a:moveTo>
                  <a:pt x="0" y="0"/>
                </a:moveTo>
                <a:lnTo>
                  <a:pt x="2039890" y="0"/>
                </a:lnTo>
                <a:lnTo>
                  <a:pt x="2039890"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3" name="Group 13"/>
          <p:cNvGrpSpPr/>
          <p:nvPr/>
        </p:nvGrpSpPr>
        <p:grpSpPr>
          <a:xfrm>
            <a:off x="1034775" y="1378020"/>
            <a:ext cx="16609638" cy="1453513"/>
            <a:chOff x="0" y="0"/>
            <a:chExt cx="22146184" cy="1938017"/>
          </a:xfrm>
        </p:grpSpPr>
        <p:sp>
          <p:nvSpPr>
            <p:cNvPr id="14" name="TextBox 14"/>
            <p:cNvSpPr txBox="1"/>
            <p:nvPr/>
          </p:nvSpPr>
          <p:spPr>
            <a:xfrm>
              <a:off x="0" y="180975"/>
              <a:ext cx="8028814" cy="1757042"/>
            </a:xfrm>
            <a:prstGeom prst="rect">
              <a:avLst/>
            </a:prstGeom>
          </p:spPr>
          <p:txBody>
            <a:bodyPr lIns="0" tIns="0" rIns="0" bIns="0" rtlCol="0" anchor="t">
              <a:spAutoFit/>
            </a:bodyPr>
            <a:lstStyle/>
            <a:p>
              <a:pPr algn="ctr">
                <a:lnSpc>
                  <a:spcPts val="9599"/>
                </a:lnSpc>
              </a:pPr>
              <a:r>
                <a:rPr lang="en-US" sz="9599">
                  <a:solidFill>
                    <a:srgbClr val="1E4E89"/>
                  </a:solidFill>
                  <a:latin typeface="Arturo"/>
                  <a:ea typeface="Arturo"/>
                  <a:cs typeface="Arturo"/>
                  <a:sym typeface="Arturo"/>
                </a:rPr>
                <a:t>Ý NGHĨA </a:t>
              </a:r>
            </a:p>
          </p:txBody>
        </p:sp>
        <p:sp>
          <p:nvSpPr>
            <p:cNvPr id="15" name="TextBox 15"/>
            <p:cNvSpPr txBox="1"/>
            <p:nvPr/>
          </p:nvSpPr>
          <p:spPr>
            <a:xfrm>
              <a:off x="7451065" y="249132"/>
              <a:ext cx="14695118" cy="1257936"/>
            </a:xfrm>
            <a:prstGeom prst="rect">
              <a:avLst/>
            </a:prstGeom>
          </p:spPr>
          <p:txBody>
            <a:bodyPr lIns="0" tIns="0" rIns="0" bIns="0" rtlCol="0" anchor="t">
              <a:spAutoFit/>
            </a:bodyPr>
            <a:lstStyle/>
            <a:p>
              <a:pPr algn="l">
                <a:lnSpc>
                  <a:spcPts val="7979"/>
                </a:lnSpc>
              </a:pPr>
              <a:r>
                <a:rPr lang="en-US" sz="5699">
                  <a:solidFill>
                    <a:srgbClr val="366180"/>
                  </a:solidFill>
                  <a:latin typeface="Pacifico"/>
                  <a:ea typeface="Pacifico"/>
                  <a:cs typeface="Pacifico"/>
                  <a:sym typeface="Pacifico"/>
                </a:rPr>
                <a:t>của sự khác biệt giữa các nền văn hóa </a:t>
              </a:r>
            </a:p>
          </p:txBody>
        </p:sp>
      </p:grpSp>
      <p:sp>
        <p:nvSpPr>
          <p:cNvPr id="16" name="TextBox 16"/>
          <p:cNvSpPr txBox="1"/>
          <p:nvPr/>
        </p:nvSpPr>
        <p:spPr>
          <a:xfrm>
            <a:off x="2463356" y="4311712"/>
            <a:ext cx="14600159" cy="461963"/>
          </a:xfrm>
          <a:prstGeom prst="rect">
            <a:avLst/>
          </a:prstGeom>
        </p:spPr>
        <p:txBody>
          <a:bodyPr lIns="0" tIns="0" rIns="0" bIns="0" rtlCol="0" anchor="t">
            <a:spAutoFit/>
          </a:bodyPr>
          <a:lstStyle/>
          <a:p>
            <a:pPr algn="l">
              <a:lnSpc>
                <a:spcPts val="3187"/>
              </a:lnSpc>
            </a:pPr>
            <a:r>
              <a:rPr lang="en-US" sz="4499">
                <a:solidFill>
                  <a:srgbClr val="5C351B"/>
                </a:solidFill>
                <a:latin typeface="Francois One"/>
                <a:ea typeface="Francois One"/>
                <a:cs typeface="Francois One"/>
                <a:sym typeface="Francois One"/>
              </a:rPr>
              <a:t>- Tạo ra sự phong phú, đa dạng văn hoá hoá của mỗi quốc gia.</a:t>
            </a:r>
          </a:p>
        </p:txBody>
      </p:sp>
      <p:sp>
        <p:nvSpPr>
          <p:cNvPr id="17" name="TextBox 17"/>
          <p:cNvSpPr txBox="1"/>
          <p:nvPr/>
        </p:nvSpPr>
        <p:spPr>
          <a:xfrm>
            <a:off x="2463356" y="5555119"/>
            <a:ext cx="10952262" cy="461963"/>
          </a:xfrm>
          <a:prstGeom prst="rect">
            <a:avLst/>
          </a:prstGeom>
        </p:spPr>
        <p:txBody>
          <a:bodyPr lIns="0" tIns="0" rIns="0" bIns="0" rtlCol="0" anchor="t">
            <a:spAutoFit/>
          </a:bodyPr>
          <a:lstStyle/>
          <a:p>
            <a:pPr algn="l">
              <a:lnSpc>
                <a:spcPts val="3187"/>
              </a:lnSpc>
            </a:pPr>
            <a:r>
              <a:rPr lang="en-US" sz="4499">
                <a:solidFill>
                  <a:srgbClr val="5C351B"/>
                </a:solidFill>
                <a:latin typeface="Francois One"/>
                <a:ea typeface="Francois One"/>
                <a:cs typeface="Francois One"/>
                <a:sym typeface="Francois One"/>
              </a:rPr>
              <a:t>- Tính độc đáo đặc trưng của mỗi nền văn hoá.</a:t>
            </a:r>
          </a:p>
        </p:txBody>
      </p:sp>
      <p:sp>
        <p:nvSpPr>
          <p:cNvPr id="18" name="TextBox 18"/>
          <p:cNvSpPr txBox="1"/>
          <p:nvPr/>
        </p:nvSpPr>
        <p:spPr>
          <a:xfrm>
            <a:off x="2463356" y="6684876"/>
            <a:ext cx="5661303" cy="461963"/>
          </a:xfrm>
          <a:prstGeom prst="rect">
            <a:avLst/>
          </a:prstGeom>
        </p:spPr>
        <p:txBody>
          <a:bodyPr lIns="0" tIns="0" rIns="0" bIns="0" rtlCol="0" anchor="t">
            <a:spAutoFit/>
          </a:bodyPr>
          <a:lstStyle/>
          <a:p>
            <a:pPr algn="l">
              <a:lnSpc>
                <a:spcPts val="3187"/>
              </a:lnSpc>
            </a:pPr>
            <a:r>
              <a:rPr lang="en-US" sz="4499">
                <a:solidFill>
                  <a:srgbClr val="5C351B"/>
                </a:solidFill>
                <a:latin typeface="Francois One"/>
                <a:ea typeface="Francois One"/>
                <a:cs typeface="Francois One"/>
                <a:sym typeface="Francois One"/>
              </a:rPr>
              <a:t>- Thu hút khách du lịch.</a:t>
            </a:r>
          </a:p>
        </p:txBody>
      </p:sp>
      <p:sp>
        <p:nvSpPr>
          <p:cNvPr id="19" name="TextBox 19"/>
          <p:cNvSpPr txBox="1"/>
          <p:nvPr/>
        </p:nvSpPr>
        <p:spPr>
          <a:xfrm>
            <a:off x="2463356" y="7927889"/>
            <a:ext cx="9772174" cy="461963"/>
          </a:xfrm>
          <a:prstGeom prst="rect">
            <a:avLst/>
          </a:prstGeom>
        </p:spPr>
        <p:txBody>
          <a:bodyPr lIns="0" tIns="0" rIns="0" bIns="0" rtlCol="0" anchor="t">
            <a:spAutoFit/>
          </a:bodyPr>
          <a:lstStyle/>
          <a:p>
            <a:pPr algn="l">
              <a:lnSpc>
                <a:spcPts val="3187"/>
              </a:lnSpc>
            </a:pPr>
            <a:r>
              <a:rPr lang="en-US" sz="4499">
                <a:solidFill>
                  <a:srgbClr val="5C351B"/>
                </a:solidFill>
                <a:latin typeface="Francois One"/>
                <a:ea typeface="Francois One"/>
                <a:cs typeface="Francois One"/>
                <a:sym typeface="Francois One"/>
              </a:rPr>
              <a:t>- Tạo nên bản sắc riêng của mỗi quốc gia.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Freeform 3"/>
          <p:cNvSpPr/>
          <p:nvPr/>
        </p:nvSpPr>
        <p:spPr>
          <a:xfrm rot="4751051">
            <a:off x="1963665" y="8817397"/>
            <a:ext cx="2196096" cy="2176880"/>
          </a:xfrm>
          <a:custGeom>
            <a:avLst/>
            <a:gdLst/>
            <a:ahLst/>
            <a:cxnLst/>
            <a:rect l="l" t="t" r="r" b="b"/>
            <a:pathLst>
              <a:path w="2196096" h="2176880">
                <a:moveTo>
                  <a:pt x="0" y="0"/>
                </a:moveTo>
                <a:lnTo>
                  <a:pt x="2196096" y="0"/>
                </a:lnTo>
                <a:lnTo>
                  <a:pt x="2196096" y="2176880"/>
                </a:lnTo>
                <a:lnTo>
                  <a:pt x="0" y="217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751051">
            <a:off x="-791235" y="-679175"/>
            <a:ext cx="2196096" cy="2176880"/>
          </a:xfrm>
          <a:custGeom>
            <a:avLst/>
            <a:gdLst/>
            <a:ahLst/>
            <a:cxnLst/>
            <a:rect l="l" t="t" r="r" b="b"/>
            <a:pathLst>
              <a:path w="2196096" h="2176880">
                <a:moveTo>
                  <a:pt x="0" y="0"/>
                </a:moveTo>
                <a:lnTo>
                  <a:pt x="2196096" y="0"/>
                </a:lnTo>
                <a:lnTo>
                  <a:pt x="2196096" y="2176880"/>
                </a:lnTo>
                <a:lnTo>
                  <a:pt x="0" y="2176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750999" flipH="1">
            <a:off x="15675861" y="3698602"/>
            <a:ext cx="1664095" cy="1042140"/>
          </a:xfrm>
          <a:custGeom>
            <a:avLst/>
            <a:gdLst/>
            <a:ahLst/>
            <a:cxnLst/>
            <a:rect l="l" t="t" r="r" b="b"/>
            <a:pathLst>
              <a:path w="1664095" h="1042140">
                <a:moveTo>
                  <a:pt x="1664096" y="0"/>
                </a:moveTo>
                <a:lnTo>
                  <a:pt x="0" y="0"/>
                </a:lnTo>
                <a:lnTo>
                  <a:pt x="0" y="1042140"/>
                </a:lnTo>
                <a:lnTo>
                  <a:pt x="1664096" y="1042140"/>
                </a:lnTo>
                <a:lnTo>
                  <a:pt x="166409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750999" flipH="1">
            <a:off x="6909759" y="-111805"/>
            <a:ext cx="1664095" cy="1042140"/>
          </a:xfrm>
          <a:custGeom>
            <a:avLst/>
            <a:gdLst/>
            <a:ahLst/>
            <a:cxnLst/>
            <a:rect l="l" t="t" r="r" b="b"/>
            <a:pathLst>
              <a:path w="1664095" h="1042140">
                <a:moveTo>
                  <a:pt x="1664095" y="0"/>
                </a:moveTo>
                <a:lnTo>
                  <a:pt x="0" y="0"/>
                </a:lnTo>
                <a:lnTo>
                  <a:pt x="0" y="1042140"/>
                </a:lnTo>
                <a:lnTo>
                  <a:pt x="1664095" y="1042140"/>
                </a:lnTo>
                <a:lnTo>
                  <a:pt x="1664095"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335476" y="9524674"/>
            <a:ext cx="2172432" cy="762326"/>
          </a:xfrm>
          <a:custGeom>
            <a:avLst/>
            <a:gdLst/>
            <a:ahLst/>
            <a:cxnLst/>
            <a:rect l="l" t="t" r="r" b="b"/>
            <a:pathLst>
              <a:path w="2172432" h="762326">
                <a:moveTo>
                  <a:pt x="0" y="0"/>
                </a:moveTo>
                <a:lnTo>
                  <a:pt x="2172433" y="0"/>
                </a:lnTo>
                <a:lnTo>
                  <a:pt x="2172433" y="762326"/>
                </a:lnTo>
                <a:lnTo>
                  <a:pt x="0" y="7623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6324212" y="8623047"/>
            <a:ext cx="4685590" cy="4114800"/>
          </a:xfrm>
          <a:custGeom>
            <a:avLst/>
            <a:gdLst/>
            <a:ahLst/>
            <a:cxnLst/>
            <a:rect l="l" t="t" r="r" b="b"/>
            <a:pathLst>
              <a:path w="4685590" h="4114800">
                <a:moveTo>
                  <a:pt x="0" y="0"/>
                </a:moveTo>
                <a:lnTo>
                  <a:pt x="4685590" y="0"/>
                </a:lnTo>
                <a:lnTo>
                  <a:pt x="468559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172930" y="3368119"/>
            <a:ext cx="5509798" cy="5481759"/>
          </a:xfrm>
          <a:custGeom>
            <a:avLst/>
            <a:gdLst/>
            <a:ahLst/>
            <a:cxnLst/>
            <a:rect l="l" t="t" r="r" b="b"/>
            <a:pathLst>
              <a:path w="5509798" h="5481759">
                <a:moveTo>
                  <a:pt x="0" y="0"/>
                </a:moveTo>
                <a:lnTo>
                  <a:pt x="5509798" y="0"/>
                </a:lnTo>
                <a:lnTo>
                  <a:pt x="5509798" y="5481759"/>
                </a:lnTo>
                <a:lnTo>
                  <a:pt x="0" y="5481759"/>
                </a:lnTo>
                <a:lnTo>
                  <a:pt x="0" y="0"/>
                </a:lnTo>
                <a:close/>
              </a:path>
            </a:pathLst>
          </a:custGeom>
          <a:blipFill>
            <a:blip r:embed="rId13">
              <a:alphaModFix amt="90000"/>
            </a:blip>
            <a:stretch>
              <a:fillRect/>
            </a:stretch>
          </a:blipFill>
        </p:spPr>
        <p:txBody>
          <a:bodyPr/>
          <a:lstStyle/>
          <a:p>
            <a:endParaRPr lang="en-US"/>
          </a:p>
        </p:txBody>
      </p:sp>
      <p:sp>
        <p:nvSpPr>
          <p:cNvPr id="10" name="Freeform 10"/>
          <p:cNvSpPr/>
          <p:nvPr/>
        </p:nvSpPr>
        <p:spPr>
          <a:xfrm>
            <a:off x="14861081" y="5470657"/>
            <a:ext cx="4166544" cy="4114800"/>
          </a:xfrm>
          <a:custGeom>
            <a:avLst/>
            <a:gdLst/>
            <a:ahLst/>
            <a:cxnLst/>
            <a:rect l="l" t="t" r="r" b="b"/>
            <a:pathLst>
              <a:path w="4166544" h="4114800">
                <a:moveTo>
                  <a:pt x="0" y="0"/>
                </a:moveTo>
                <a:lnTo>
                  <a:pt x="4166545" y="0"/>
                </a:lnTo>
                <a:lnTo>
                  <a:pt x="4166545" y="4114800"/>
                </a:lnTo>
                <a:lnTo>
                  <a:pt x="0" y="4114800"/>
                </a:lnTo>
                <a:lnTo>
                  <a:pt x="0" y="0"/>
                </a:lnTo>
                <a:close/>
              </a:path>
            </a:pathLst>
          </a:custGeom>
          <a:blipFill>
            <a:blip r:embed="rId14">
              <a:alphaModFix amt="77000"/>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16127459" y="-421383"/>
            <a:ext cx="2900167" cy="2900167"/>
          </a:xfrm>
          <a:custGeom>
            <a:avLst/>
            <a:gdLst/>
            <a:ahLst/>
            <a:cxnLst/>
            <a:rect l="l" t="t" r="r" b="b"/>
            <a:pathLst>
              <a:path w="2900167" h="2900167">
                <a:moveTo>
                  <a:pt x="0" y="0"/>
                </a:moveTo>
                <a:lnTo>
                  <a:pt x="2900167" y="0"/>
                </a:lnTo>
                <a:lnTo>
                  <a:pt x="2900167" y="2900166"/>
                </a:lnTo>
                <a:lnTo>
                  <a:pt x="0" y="29001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12" name="Group 12"/>
          <p:cNvGrpSpPr/>
          <p:nvPr/>
        </p:nvGrpSpPr>
        <p:grpSpPr>
          <a:xfrm>
            <a:off x="1312401" y="994517"/>
            <a:ext cx="18087971" cy="2709541"/>
            <a:chOff x="0" y="0"/>
            <a:chExt cx="24117294" cy="3612721"/>
          </a:xfrm>
        </p:grpSpPr>
        <p:sp>
          <p:nvSpPr>
            <p:cNvPr id="13" name="TextBox 13"/>
            <p:cNvSpPr txBox="1"/>
            <p:nvPr/>
          </p:nvSpPr>
          <p:spPr>
            <a:xfrm>
              <a:off x="0" y="342900"/>
              <a:ext cx="9120200" cy="3269821"/>
            </a:xfrm>
            <a:prstGeom prst="rect">
              <a:avLst/>
            </a:prstGeom>
          </p:spPr>
          <p:txBody>
            <a:bodyPr lIns="0" tIns="0" rIns="0" bIns="0" rtlCol="0" anchor="t">
              <a:spAutoFit/>
            </a:bodyPr>
            <a:lstStyle/>
            <a:p>
              <a:pPr algn="ctr">
                <a:lnSpc>
                  <a:spcPts val="17799"/>
                </a:lnSpc>
              </a:pPr>
              <a:r>
                <a:rPr lang="en-US" sz="17799">
                  <a:solidFill>
                    <a:srgbClr val="1E4E89"/>
                  </a:solidFill>
                  <a:latin typeface="Arturo"/>
                  <a:ea typeface="Arturo"/>
                  <a:cs typeface="Arturo"/>
                  <a:sym typeface="Arturo"/>
                </a:rPr>
                <a:t>CÁCH</a:t>
              </a:r>
            </a:p>
          </p:txBody>
        </p:sp>
        <p:sp>
          <p:nvSpPr>
            <p:cNvPr id="14" name="TextBox 14"/>
            <p:cNvSpPr txBox="1"/>
            <p:nvPr/>
          </p:nvSpPr>
          <p:spPr>
            <a:xfrm>
              <a:off x="9422176" y="252673"/>
              <a:ext cx="14695118" cy="2382943"/>
            </a:xfrm>
            <a:prstGeom prst="rect">
              <a:avLst/>
            </a:prstGeom>
          </p:spPr>
          <p:txBody>
            <a:bodyPr lIns="0" tIns="0" rIns="0" bIns="0" rtlCol="0" anchor="t">
              <a:spAutoFit/>
            </a:bodyPr>
            <a:lstStyle/>
            <a:p>
              <a:pPr algn="l">
                <a:lnSpc>
                  <a:spcPts val="7280"/>
                </a:lnSpc>
              </a:pPr>
              <a:r>
                <a:rPr lang="en-US" sz="5200">
                  <a:solidFill>
                    <a:srgbClr val="366180"/>
                  </a:solidFill>
                  <a:latin typeface="Pacifico"/>
                  <a:ea typeface="Pacifico"/>
                  <a:cs typeface="Pacifico"/>
                  <a:sym typeface="Pacifico"/>
                </a:rPr>
                <a:t>thể hiện thái độ tôn trọng</a:t>
              </a:r>
            </a:p>
            <a:p>
              <a:pPr algn="l">
                <a:lnSpc>
                  <a:spcPts val="7280"/>
                </a:lnSpc>
              </a:pPr>
              <a:r>
                <a:rPr lang="en-US" sz="5200">
                  <a:solidFill>
                    <a:srgbClr val="366180"/>
                  </a:solidFill>
                  <a:latin typeface="Pacifico"/>
                  <a:ea typeface="Pacifico"/>
                  <a:cs typeface="Pacifico"/>
                  <a:sym typeface="Pacifico"/>
                </a:rPr>
                <a:t>sự khác biệt giữa các nền văn hóa</a:t>
              </a:r>
            </a:p>
          </p:txBody>
        </p:sp>
      </p:grpSp>
      <p:sp>
        <p:nvSpPr>
          <p:cNvPr id="15" name="TextBox 15"/>
          <p:cNvSpPr txBox="1"/>
          <p:nvPr/>
        </p:nvSpPr>
        <p:spPr>
          <a:xfrm>
            <a:off x="389661" y="4420015"/>
            <a:ext cx="12164973" cy="862108"/>
          </a:xfrm>
          <a:prstGeom prst="rect">
            <a:avLst/>
          </a:prstGeom>
        </p:spPr>
        <p:txBody>
          <a:bodyPr lIns="0" tIns="0" rIns="0" bIns="0" rtlCol="0" anchor="t">
            <a:spAutoFit/>
          </a:bodyPr>
          <a:lstStyle/>
          <a:p>
            <a:pPr algn="l">
              <a:lnSpc>
                <a:spcPts val="3186"/>
              </a:lnSpc>
            </a:pPr>
            <a:r>
              <a:rPr lang="en-US" sz="4500">
                <a:solidFill>
                  <a:srgbClr val="5C351B"/>
                </a:solidFill>
                <a:latin typeface="Francois One"/>
                <a:ea typeface="Francois One"/>
                <a:cs typeface="Francois One"/>
                <a:sym typeface="Francois One"/>
              </a:rPr>
              <a:t>- Không phán xét sự khác biệt của các nền văn hoá.</a:t>
            </a:r>
          </a:p>
          <a:p>
            <a:pPr algn="l">
              <a:lnSpc>
                <a:spcPts val="3187"/>
              </a:lnSpc>
            </a:pPr>
            <a:endParaRPr lang="en-US" sz="4500">
              <a:solidFill>
                <a:srgbClr val="5C351B"/>
              </a:solidFill>
              <a:latin typeface="Francois One"/>
              <a:ea typeface="Francois One"/>
              <a:cs typeface="Francois One"/>
              <a:sym typeface="Francois One"/>
            </a:endParaRPr>
          </a:p>
        </p:txBody>
      </p:sp>
      <p:sp>
        <p:nvSpPr>
          <p:cNvPr id="16" name="TextBox 16"/>
          <p:cNvSpPr txBox="1"/>
          <p:nvPr/>
        </p:nvSpPr>
        <p:spPr>
          <a:xfrm>
            <a:off x="389661" y="6188942"/>
            <a:ext cx="16554693" cy="862108"/>
          </a:xfrm>
          <a:prstGeom prst="rect">
            <a:avLst/>
          </a:prstGeom>
        </p:spPr>
        <p:txBody>
          <a:bodyPr lIns="0" tIns="0" rIns="0" bIns="0" rtlCol="0" anchor="t">
            <a:spAutoFit/>
          </a:bodyPr>
          <a:lstStyle/>
          <a:p>
            <a:pPr algn="l">
              <a:lnSpc>
                <a:spcPts val="3186"/>
              </a:lnSpc>
            </a:pPr>
            <a:r>
              <a:rPr lang="en-US" sz="4500">
                <a:solidFill>
                  <a:srgbClr val="5C351B"/>
                </a:solidFill>
                <a:latin typeface="Francois One"/>
                <a:ea typeface="Francois One"/>
                <a:cs typeface="Francois One"/>
                <a:sym typeface="Francois One"/>
              </a:rPr>
              <a:t>- Tiếp thu những giá trị tích cực, những nét đẹp của các nền văn hoá.</a:t>
            </a:r>
          </a:p>
          <a:p>
            <a:pPr algn="l">
              <a:lnSpc>
                <a:spcPts val="3187"/>
              </a:lnSpc>
            </a:pPr>
            <a:endParaRPr lang="en-US" sz="4500">
              <a:solidFill>
                <a:srgbClr val="5C351B"/>
              </a:solidFill>
              <a:latin typeface="Francois One"/>
              <a:ea typeface="Francois One"/>
              <a:cs typeface="Francois One"/>
              <a:sym typeface="Francois One"/>
            </a:endParaRPr>
          </a:p>
        </p:txBody>
      </p:sp>
      <p:sp>
        <p:nvSpPr>
          <p:cNvPr id="17" name="TextBox 17"/>
          <p:cNvSpPr txBox="1"/>
          <p:nvPr/>
        </p:nvSpPr>
        <p:spPr>
          <a:xfrm>
            <a:off x="387200" y="7828755"/>
            <a:ext cx="16937016" cy="862108"/>
          </a:xfrm>
          <a:prstGeom prst="rect">
            <a:avLst/>
          </a:prstGeom>
        </p:spPr>
        <p:txBody>
          <a:bodyPr lIns="0" tIns="0" rIns="0" bIns="0" rtlCol="0" anchor="t">
            <a:spAutoFit/>
          </a:bodyPr>
          <a:lstStyle/>
          <a:p>
            <a:pPr algn="l">
              <a:lnSpc>
                <a:spcPts val="3186"/>
              </a:lnSpc>
            </a:pPr>
            <a:r>
              <a:rPr lang="en-US" sz="4500">
                <a:solidFill>
                  <a:srgbClr val="5C351B"/>
                </a:solidFill>
                <a:latin typeface="Francois One"/>
                <a:ea typeface="Francois One"/>
                <a:cs typeface="Francois One"/>
                <a:sym typeface="Francois One"/>
              </a:rPr>
              <a:t>- Giới thiệu nét đẹp văn hoá của dân tộc mình cho bạn bè và mọi người.</a:t>
            </a:r>
          </a:p>
          <a:p>
            <a:pPr algn="l">
              <a:lnSpc>
                <a:spcPts val="3187"/>
              </a:lnSpc>
            </a:pPr>
            <a:endParaRPr lang="en-US" sz="4500">
              <a:solidFill>
                <a:srgbClr val="5C351B"/>
              </a:solidFill>
              <a:latin typeface="Francois One"/>
              <a:ea typeface="Francois One"/>
              <a:cs typeface="Francois One"/>
              <a:sym typeface="Francois On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Freeform 3"/>
          <p:cNvSpPr/>
          <p:nvPr/>
        </p:nvSpPr>
        <p:spPr>
          <a:xfrm rot="4751051">
            <a:off x="17406792" y="6767267"/>
            <a:ext cx="2196096" cy="2176880"/>
          </a:xfrm>
          <a:custGeom>
            <a:avLst/>
            <a:gdLst/>
            <a:ahLst/>
            <a:cxnLst/>
            <a:rect l="l" t="t" r="r" b="b"/>
            <a:pathLst>
              <a:path w="2196096" h="2176880">
                <a:moveTo>
                  <a:pt x="0" y="0"/>
                </a:moveTo>
                <a:lnTo>
                  <a:pt x="2196096" y="0"/>
                </a:lnTo>
                <a:lnTo>
                  <a:pt x="2196096" y="2176880"/>
                </a:lnTo>
                <a:lnTo>
                  <a:pt x="0" y="217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751051">
            <a:off x="-1344504" y="1223050"/>
            <a:ext cx="2196096" cy="2176880"/>
          </a:xfrm>
          <a:custGeom>
            <a:avLst/>
            <a:gdLst/>
            <a:ahLst/>
            <a:cxnLst/>
            <a:rect l="l" t="t" r="r" b="b"/>
            <a:pathLst>
              <a:path w="2196096" h="2176880">
                <a:moveTo>
                  <a:pt x="0" y="0"/>
                </a:moveTo>
                <a:lnTo>
                  <a:pt x="2196096" y="0"/>
                </a:lnTo>
                <a:lnTo>
                  <a:pt x="2196096" y="2176880"/>
                </a:lnTo>
                <a:lnTo>
                  <a:pt x="0" y="2176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750999" flipH="1">
            <a:off x="12353923" y="9260098"/>
            <a:ext cx="1664095" cy="1042140"/>
          </a:xfrm>
          <a:custGeom>
            <a:avLst/>
            <a:gdLst/>
            <a:ahLst/>
            <a:cxnLst/>
            <a:rect l="l" t="t" r="r" b="b"/>
            <a:pathLst>
              <a:path w="1664095" h="1042140">
                <a:moveTo>
                  <a:pt x="1664095" y="0"/>
                </a:moveTo>
                <a:lnTo>
                  <a:pt x="0" y="0"/>
                </a:lnTo>
                <a:lnTo>
                  <a:pt x="0" y="1042140"/>
                </a:lnTo>
                <a:lnTo>
                  <a:pt x="1664095" y="1042140"/>
                </a:lnTo>
                <a:lnTo>
                  <a:pt x="1664095"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750999" flipH="1">
            <a:off x="-444847" y="167940"/>
            <a:ext cx="1664095" cy="1042140"/>
          </a:xfrm>
          <a:custGeom>
            <a:avLst/>
            <a:gdLst/>
            <a:ahLst/>
            <a:cxnLst/>
            <a:rect l="l" t="t" r="r" b="b"/>
            <a:pathLst>
              <a:path w="1664095" h="1042140">
                <a:moveTo>
                  <a:pt x="1664095" y="0"/>
                </a:moveTo>
                <a:lnTo>
                  <a:pt x="0" y="0"/>
                </a:lnTo>
                <a:lnTo>
                  <a:pt x="0" y="1042140"/>
                </a:lnTo>
                <a:lnTo>
                  <a:pt x="1664095" y="1042140"/>
                </a:lnTo>
                <a:lnTo>
                  <a:pt x="1664095"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921444" y="0"/>
            <a:ext cx="3143600" cy="3547286"/>
          </a:xfrm>
          <a:custGeom>
            <a:avLst/>
            <a:gdLst/>
            <a:ahLst/>
            <a:cxnLst/>
            <a:rect l="l" t="t" r="r" b="b"/>
            <a:pathLst>
              <a:path w="3143600" h="3547286">
                <a:moveTo>
                  <a:pt x="0" y="0"/>
                </a:moveTo>
                <a:lnTo>
                  <a:pt x="3143600" y="0"/>
                </a:lnTo>
                <a:lnTo>
                  <a:pt x="3143600" y="3547286"/>
                </a:lnTo>
                <a:lnTo>
                  <a:pt x="0" y="3547286"/>
                </a:lnTo>
                <a:lnTo>
                  <a:pt x="0" y="0"/>
                </a:lnTo>
                <a:close/>
              </a:path>
            </a:pathLst>
          </a:custGeom>
          <a:blipFill>
            <a:blip r:embed="rId9"/>
            <a:stretch>
              <a:fillRect/>
            </a:stretch>
          </a:blipFill>
        </p:spPr>
        <p:txBody>
          <a:bodyPr/>
          <a:lstStyle/>
          <a:p>
            <a:endParaRPr lang="en-US"/>
          </a:p>
        </p:txBody>
      </p:sp>
      <p:sp>
        <p:nvSpPr>
          <p:cNvPr id="8" name="Freeform 8"/>
          <p:cNvSpPr/>
          <p:nvPr/>
        </p:nvSpPr>
        <p:spPr>
          <a:xfrm>
            <a:off x="14901499" y="5056108"/>
            <a:ext cx="2039890" cy="2057400"/>
          </a:xfrm>
          <a:custGeom>
            <a:avLst/>
            <a:gdLst/>
            <a:ahLst/>
            <a:cxnLst/>
            <a:rect l="l" t="t" r="r" b="b"/>
            <a:pathLst>
              <a:path w="2039890" h="2057400">
                <a:moveTo>
                  <a:pt x="0" y="0"/>
                </a:moveTo>
                <a:lnTo>
                  <a:pt x="2039890" y="0"/>
                </a:lnTo>
                <a:lnTo>
                  <a:pt x="2039890"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902757" y="8757231"/>
            <a:ext cx="2898086" cy="2763869"/>
          </a:xfrm>
          <a:custGeom>
            <a:avLst/>
            <a:gdLst/>
            <a:ahLst/>
            <a:cxnLst/>
            <a:rect l="l" t="t" r="r" b="b"/>
            <a:pathLst>
              <a:path w="2898086" h="2763869">
                <a:moveTo>
                  <a:pt x="0" y="0"/>
                </a:moveTo>
                <a:lnTo>
                  <a:pt x="2898086" y="0"/>
                </a:lnTo>
                <a:lnTo>
                  <a:pt x="2898086" y="2763869"/>
                </a:lnTo>
                <a:lnTo>
                  <a:pt x="0" y="27638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7806344">
            <a:off x="6618055" y="-761761"/>
            <a:ext cx="2404653" cy="2901542"/>
          </a:xfrm>
          <a:custGeom>
            <a:avLst/>
            <a:gdLst/>
            <a:ahLst/>
            <a:cxnLst/>
            <a:rect l="l" t="t" r="r" b="b"/>
            <a:pathLst>
              <a:path w="2404653" h="2901542">
                <a:moveTo>
                  <a:pt x="0" y="0"/>
                </a:moveTo>
                <a:lnTo>
                  <a:pt x="2404653" y="0"/>
                </a:lnTo>
                <a:lnTo>
                  <a:pt x="2404653" y="2901542"/>
                </a:lnTo>
                <a:lnTo>
                  <a:pt x="0" y="2901542"/>
                </a:lnTo>
                <a:lnTo>
                  <a:pt x="0" y="0"/>
                </a:lnTo>
                <a:close/>
              </a:path>
            </a:pathLst>
          </a:custGeom>
          <a:blipFill>
            <a:blip r:embed="rId14"/>
            <a:stretch>
              <a:fillRect/>
            </a:stretch>
          </a:blipFill>
        </p:spPr>
        <p:txBody>
          <a:bodyPr/>
          <a:lstStyle/>
          <a:p>
            <a:endParaRPr lang="en-US"/>
          </a:p>
        </p:txBody>
      </p:sp>
      <p:sp>
        <p:nvSpPr>
          <p:cNvPr id="11" name="Freeform 11"/>
          <p:cNvSpPr/>
          <p:nvPr/>
        </p:nvSpPr>
        <p:spPr>
          <a:xfrm>
            <a:off x="6563964" y="8757231"/>
            <a:ext cx="1706926" cy="2330275"/>
          </a:xfrm>
          <a:custGeom>
            <a:avLst/>
            <a:gdLst/>
            <a:ahLst/>
            <a:cxnLst/>
            <a:rect l="l" t="t" r="r" b="b"/>
            <a:pathLst>
              <a:path w="1706926" h="2330275">
                <a:moveTo>
                  <a:pt x="0" y="0"/>
                </a:moveTo>
                <a:lnTo>
                  <a:pt x="1706926" y="0"/>
                </a:lnTo>
                <a:lnTo>
                  <a:pt x="1706926" y="2330274"/>
                </a:lnTo>
                <a:lnTo>
                  <a:pt x="0" y="2330274"/>
                </a:lnTo>
                <a:lnTo>
                  <a:pt x="0" y="0"/>
                </a:lnTo>
                <a:close/>
              </a:path>
            </a:pathLst>
          </a:custGeom>
          <a:blipFill>
            <a:blip r:embed="rId15"/>
            <a:stretch>
              <a:fillRect/>
            </a:stretch>
          </a:blipFill>
        </p:spPr>
        <p:txBody>
          <a:bodyPr/>
          <a:lstStyle/>
          <a:p>
            <a:endParaRPr lang="en-US"/>
          </a:p>
        </p:txBody>
      </p:sp>
      <p:grpSp>
        <p:nvGrpSpPr>
          <p:cNvPr id="12" name="Group 12"/>
          <p:cNvGrpSpPr/>
          <p:nvPr/>
        </p:nvGrpSpPr>
        <p:grpSpPr>
          <a:xfrm>
            <a:off x="1312401" y="884740"/>
            <a:ext cx="18087971" cy="2709541"/>
            <a:chOff x="0" y="0"/>
            <a:chExt cx="24117294" cy="3612721"/>
          </a:xfrm>
        </p:grpSpPr>
        <p:sp>
          <p:nvSpPr>
            <p:cNvPr id="13" name="TextBox 13"/>
            <p:cNvSpPr txBox="1"/>
            <p:nvPr/>
          </p:nvSpPr>
          <p:spPr>
            <a:xfrm>
              <a:off x="0" y="342900"/>
              <a:ext cx="9120200" cy="3269821"/>
            </a:xfrm>
            <a:prstGeom prst="rect">
              <a:avLst/>
            </a:prstGeom>
          </p:spPr>
          <p:txBody>
            <a:bodyPr lIns="0" tIns="0" rIns="0" bIns="0" rtlCol="0" anchor="t">
              <a:spAutoFit/>
            </a:bodyPr>
            <a:lstStyle/>
            <a:p>
              <a:pPr algn="ctr">
                <a:lnSpc>
                  <a:spcPts val="17799"/>
                </a:lnSpc>
              </a:pPr>
              <a:r>
                <a:rPr lang="en-US" sz="17799">
                  <a:solidFill>
                    <a:srgbClr val="1E4E89"/>
                  </a:solidFill>
                  <a:latin typeface="Arturo"/>
                  <a:ea typeface="Arturo"/>
                  <a:cs typeface="Arturo"/>
                  <a:sym typeface="Arturo"/>
                </a:rPr>
                <a:t>CÁCH</a:t>
              </a:r>
            </a:p>
          </p:txBody>
        </p:sp>
        <p:sp>
          <p:nvSpPr>
            <p:cNvPr id="14" name="TextBox 14"/>
            <p:cNvSpPr txBox="1"/>
            <p:nvPr/>
          </p:nvSpPr>
          <p:spPr>
            <a:xfrm>
              <a:off x="9422176" y="252673"/>
              <a:ext cx="14695118" cy="2382943"/>
            </a:xfrm>
            <a:prstGeom prst="rect">
              <a:avLst/>
            </a:prstGeom>
          </p:spPr>
          <p:txBody>
            <a:bodyPr lIns="0" tIns="0" rIns="0" bIns="0" rtlCol="0" anchor="t">
              <a:spAutoFit/>
            </a:bodyPr>
            <a:lstStyle/>
            <a:p>
              <a:pPr algn="l">
                <a:lnSpc>
                  <a:spcPts val="7280"/>
                </a:lnSpc>
              </a:pPr>
              <a:r>
                <a:rPr lang="en-US" sz="5200">
                  <a:solidFill>
                    <a:srgbClr val="366180"/>
                  </a:solidFill>
                  <a:latin typeface="Pacifico"/>
                  <a:ea typeface="Pacifico"/>
                  <a:cs typeface="Pacifico"/>
                  <a:sym typeface="Pacifico"/>
                </a:rPr>
                <a:t>thể hiện thái độ tôn trọng</a:t>
              </a:r>
            </a:p>
            <a:p>
              <a:pPr algn="l">
                <a:lnSpc>
                  <a:spcPts val="7280"/>
                </a:lnSpc>
              </a:pPr>
              <a:r>
                <a:rPr lang="en-US" sz="5200">
                  <a:solidFill>
                    <a:srgbClr val="366180"/>
                  </a:solidFill>
                  <a:latin typeface="Pacifico"/>
                  <a:ea typeface="Pacifico"/>
                  <a:cs typeface="Pacifico"/>
                  <a:sym typeface="Pacifico"/>
                </a:rPr>
                <a:t>sự khác biệt giữa các nền văn hóa</a:t>
              </a:r>
            </a:p>
          </p:txBody>
        </p:sp>
      </p:grpSp>
      <p:sp>
        <p:nvSpPr>
          <p:cNvPr id="15" name="TextBox 15"/>
          <p:cNvSpPr txBox="1"/>
          <p:nvPr/>
        </p:nvSpPr>
        <p:spPr>
          <a:xfrm>
            <a:off x="546286" y="3838268"/>
            <a:ext cx="17958554" cy="1371600"/>
          </a:xfrm>
          <a:prstGeom prst="rect">
            <a:avLst/>
          </a:prstGeom>
        </p:spPr>
        <p:txBody>
          <a:bodyPr lIns="0" tIns="0" rIns="0" bIns="0" rtlCol="0" anchor="t">
            <a:spAutoFit/>
          </a:bodyPr>
          <a:lstStyle/>
          <a:p>
            <a:pPr algn="l">
              <a:lnSpc>
                <a:spcPts val="5400"/>
              </a:lnSpc>
            </a:pPr>
            <a:r>
              <a:rPr lang="en-US" sz="4500">
                <a:solidFill>
                  <a:srgbClr val="5C351B"/>
                </a:solidFill>
                <a:latin typeface="Francois One"/>
                <a:ea typeface="Francois One"/>
                <a:cs typeface="Francois One"/>
                <a:sym typeface="Francois One"/>
              </a:rPr>
              <a:t>- Tôn trọng và hiểu biết về các giá trị, quan niệm, và phong tục tập quán của các nền văn hoá khác nhau.</a:t>
            </a:r>
          </a:p>
        </p:txBody>
      </p:sp>
      <p:sp>
        <p:nvSpPr>
          <p:cNvPr id="16" name="TextBox 16"/>
          <p:cNvSpPr txBox="1"/>
          <p:nvPr/>
        </p:nvSpPr>
        <p:spPr>
          <a:xfrm>
            <a:off x="546286" y="6251400"/>
            <a:ext cx="18518758" cy="862108"/>
          </a:xfrm>
          <a:prstGeom prst="rect">
            <a:avLst/>
          </a:prstGeom>
        </p:spPr>
        <p:txBody>
          <a:bodyPr lIns="0" tIns="0" rIns="0" bIns="0" rtlCol="0" anchor="t">
            <a:spAutoFit/>
          </a:bodyPr>
          <a:lstStyle/>
          <a:p>
            <a:pPr algn="l">
              <a:lnSpc>
                <a:spcPts val="3186"/>
              </a:lnSpc>
            </a:pPr>
            <a:r>
              <a:rPr lang="en-US" sz="4500">
                <a:solidFill>
                  <a:srgbClr val="5C351B"/>
                </a:solidFill>
                <a:latin typeface="Francois One"/>
                <a:ea typeface="Francois One"/>
                <a:cs typeface="Francois One"/>
                <a:sym typeface="Francois One"/>
              </a:rPr>
              <a:t>- Tích cực học hỏi và tìm hiểu về văn hoá của người khác.</a:t>
            </a:r>
          </a:p>
          <a:p>
            <a:pPr algn="l">
              <a:lnSpc>
                <a:spcPts val="3187"/>
              </a:lnSpc>
            </a:pPr>
            <a:endParaRPr lang="en-US" sz="4500">
              <a:solidFill>
                <a:srgbClr val="5C351B"/>
              </a:solidFill>
              <a:latin typeface="Francois One"/>
              <a:ea typeface="Francois One"/>
              <a:cs typeface="Francois One"/>
              <a:sym typeface="Francois One"/>
            </a:endParaRPr>
          </a:p>
        </p:txBody>
      </p:sp>
      <p:sp>
        <p:nvSpPr>
          <p:cNvPr id="17" name="TextBox 17"/>
          <p:cNvSpPr txBox="1"/>
          <p:nvPr/>
        </p:nvSpPr>
        <p:spPr>
          <a:xfrm>
            <a:off x="546286" y="7733293"/>
            <a:ext cx="17324133" cy="2047875"/>
          </a:xfrm>
          <a:prstGeom prst="rect">
            <a:avLst/>
          </a:prstGeom>
        </p:spPr>
        <p:txBody>
          <a:bodyPr lIns="0" tIns="0" rIns="0" bIns="0" rtlCol="0" anchor="t">
            <a:spAutoFit/>
          </a:bodyPr>
          <a:lstStyle/>
          <a:p>
            <a:pPr algn="l">
              <a:lnSpc>
                <a:spcPts val="5400"/>
              </a:lnSpc>
            </a:pPr>
            <a:r>
              <a:rPr lang="en-US" sz="4500">
                <a:solidFill>
                  <a:srgbClr val="5C351B"/>
                </a:solidFill>
                <a:latin typeface="Francois One"/>
                <a:ea typeface="Francois One"/>
                <a:cs typeface="Francois One"/>
                <a:sym typeface="Francois One"/>
              </a:rPr>
              <a:t>- Tôn trọng và đánh giá cao sự đa dạng và sự khác biệt trong giao tiếp, hành vi và suy nghĩ.</a:t>
            </a:r>
          </a:p>
          <a:p>
            <a:pPr algn="l">
              <a:lnSpc>
                <a:spcPts val="5399"/>
              </a:lnSpc>
            </a:pPr>
            <a:endParaRPr lang="en-US" sz="4500">
              <a:solidFill>
                <a:srgbClr val="5C351B"/>
              </a:solidFill>
              <a:latin typeface="Francois One"/>
              <a:ea typeface="Francois One"/>
              <a:cs typeface="Francois One"/>
              <a:sym typeface="Francois On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grpSp>
        <p:nvGrpSpPr>
          <p:cNvPr id="3" name="Group 3"/>
          <p:cNvGrpSpPr/>
          <p:nvPr/>
        </p:nvGrpSpPr>
        <p:grpSpPr>
          <a:xfrm>
            <a:off x="760331" y="884987"/>
            <a:ext cx="16485309" cy="8554934"/>
            <a:chOff x="0" y="0"/>
            <a:chExt cx="4595061" cy="2384575"/>
          </a:xfrm>
        </p:grpSpPr>
        <p:sp>
          <p:nvSpPr>
            <p:cNvPr id="4" name="Freeform 4"/>
            <p:cNvSpPr/>
            <p:nvPr/>
          </p:nvSpPr>
          <p:spPr>
            <a:xfrm>
              <a:off x="0" y="0"/>
              <a:ext cx="4595061" cy="2384575"/>
            </a:xfrm>
            <a:custGeom>
              <a:avLst/>
              <a:gdLst/>
              <a:ahLst/>
              <a:cxnLst/>
              <a:rect l="l" t="t" r="r" b="b"/>
              <a:pathLst>
                <a:path w="4595061" h="2384575">
                  <a:moveTo>
                    <a:pt x="16907" y="0"/>
                  </a:moveTo>
                  <a:lnTo>
                    <a:pt x="4578155" y="0"/>
                  </a:lnTo>
                  <a:cubicBezTo>
                    <a:pt x="4582639" y="0"/>
                    <a:pt x="4586939" y="1781"/>
                    <a:pt x="4590110" y="4952"/>
                  </a:cubicBezTo>
                  <a:cubicBezTo>
                    <a:pt x="4593280" y="8122"/>
                    <a:pt x="4595061" y="12423"/>
                    <a:pt x="4595061" y="16907"/>
                  </a:cubicBezTo>
                  <a:lnTo>
                    <a:pt x="4595061" y="2367668"/>
                  </a:lnTo>
                  <a:cubicBezTo>
                    <a:pt x="4595061" y="2372152"/>
                    <a:pt x="4593280" y="2376452"/>
                    <a:pt x="4590110" y="2379623"/>
                  </a:cubicBezTo>
                  <a:cubicBezTo>
                    <a:pt x="4586939" y="2382793"/>
                    <a:pt x="4582639" y="2384575"/>
                    <a:pt x="4578155" y="2384575"/>
                  </a:cubicBezTo>
                  <a:lnTo>
                    <a:pt x="16907" y="2384575"/>
                  </a:lnTo>
                  <a:cubicBezTo>
                    <a:pt x="12423" y="2384575"/>
                    <a:pt x="8122" y="2382793"/>
                    <a:pt x="4952" y="2379623"/>
                  </a:cubicBezTo>
                  <a:cubicBezTo>
                    <a:pt x="1781" y="2376452"/>
                    <a:pt x="0" y="2372152"/>
                    <a:pt x="0" y="2367668"/>
                  </a:cubicBezTo>
                  <a:lnTo>
                    <a:pt x="0" y="16907"/>
                  </a:lnTo>
                  <a:cubicBezTo>
                    <a:pt x="0" y="12423"/>
                    <a:pt x="1781" y="8122"/>
                    <a:pt x="4952" y="4952"/>
                  </a:cubicBezTo>
                  <a:cubicBezTo>
                    <a:pt x="8122" y="1781"/>
                    <a:pt x="12423" y="0"/>
                    <a:pt x="16907" y="0"/>
                  </a:cubicBezTo>
                  <a:close/>
                </a:path>
              </a:pathLst>
            </a:custGeom>
            <a:solidFill>
              <a:srgbClr val="ACDCDA"/>
            </a:solidFill>
            <a:ln w="38100" cap="rnd">
              <a:solidFill>
                <a:srgbClr val="000000"/>
              </a:solidFill>
              <a:prstDash val="solid"/>
              <a:round/>
            </a:ln>
          </p:spPr>
          <p:txBody>
            <a:bodyPr/>
            <a:lstStyle/>
            <a:p>
              <a:endParaRPr lang="en-US"/>
            </a:p>
          </p:txBody>
        </p:sp>
        <p:sp>
          <p:nvSpPr>
            <p:cNvPr id="5" name="TextBox 5"/>
            <p:cNvSpPr txBox="1"/>
            <p:nvPr/>
          </p:nvSpPr>
          <p:spPr>
            <a:xfrm>
              <a:off x="0" y="-38100"/>
              <a:ext cx="4595061" cy="2422675"/>
            </a:xfrm>
            <a:prstGeom prst="rect">
              <a:avLst/>
            </a:prstGeom>
          </p:spPr>
          <p:txBody>
            <a:bodyPr lIns="50800" tIns="50800" rIns="50800" bIns="50800" rtlCol="0" anchor="ctr"/>
            <a:lstStyle/>
            <a:p>
              <a:pPr algn="ctr">
                <a:lnSpc>
                  <a:spcPts val="3395"/>
                </a:lnSpc>
              </a:pPr>
              <a:endParaRPr/>
            </a:p>
          </p:txBody>
        </p:sp>
      </p:grpSp>
      <p:sp>
        <p:nvSpPr>
          <p:cNvPr id="6" name="Freeform 6"/>
          <p:cNvSpPr/>
          <p:nvPr/>
        </p:nvSpPr>
        <p:spPr>
          <a:xfrm rot="1361290">
            <a:off x="16563682" y="339308"/>
            <a:ext cx="2196096" cy="2176880"/>
          </a:xfrm>
          <a:custGeom>
            <a:avLst/>
            <a:gdLst/>
            <a:ahLst/>
            <a:cxnLst/>
            <a:rect l="l" t="t" r="r" b="b"/>
            <a:pathLst>
              <a:path w="2196096" h="2176880">
                <a:moveTo>
                  <a:pt x="0" y="0"/>
                </a:moveTo>
                <a:lnTo>
                  <a:pt x="2196096" y="0"/>
                </a:lnTo>
                <a:lnTo>
                  <a:pt x="2196096" y="2176881"/>
                </a:lnTo>
                <a:lnTo>
                  <a:pt x="0" y="21768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750999" flipH="1">
            <a:off x="-1218686" y="729786"/>
            <a:ext cx="2843912" cy="1781000"/>
          </a:xfrm>
          <a:custGeom>
            <a:avLst/>
            <a:gdLst/>
            <a:ahLst/>
            <a:cxnLst/>
            <a:rect l="l" t="t" r="r" b="b"/>
            <a:pathLst>
              <a:path w="2843912" h="1781000">
                <a:moveTo>
                  <a:pt x="2843912" y="0"/>
                </a:moveTo>
                <a:lnTo>
                  <a:pt x="0" y="0"/>
                </a:lnTo>
                <a:lnTo>
                  <a:pt x="0" y="1781000"/>
                </a:lnTo>
                <a:lnTo>
                  <a:pt x="2843912" y="1781000"/>
                </a:lnTo>
                <a:lnTo>
                  <a:pt x="284391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298891" flipH="1">
            <a:off x="16022509" y="9224198"/>
            <a:ext cx="2843912" cy="1781000"/>
          </a:xfrm>
          <a:custGeom>
            <a:avLst/>
            <a:gdLst/>
            <a:ahLst/>
            <a:cxnLst/>
            <a:rect l="l" t="t" r="r" b="b"/>
            <a:pathLst>
              <a:path w="2843912" h="1781000">
                <a:moveTo>
                  <a:pt x="2843912" y="0"/>
                </a:moveTo>
                <a:lnTo>
                  <a:pt x="0" y="0"/>
                </a:lnTo>
                <a:lnTo>
                  <a:pt x="0" y="1781000"/>
                </a:lnTo>
                <a:lnTo>
                  <a:pt x="2843912" y="1781000"/>
                </a:lnTo>
                <a:lnTo>
                  <a:pt x="284391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1516053" y="1134014"/>
            <a:ext cx="14866185" cy="7980680"/>
          </a:xfrm>
          <a:prstGeom prst="rect">
            <a:avLst/>
          </a:prstGeom>
        </p:spPr>
        <p:txBody>
          <a:bodyPr lIns="0" tIns="0" rIns="0" bIns="0" rtlCol="0" anchor="t">
            <a:spAutoFit/>
          </a:bodyPr>
          <a:lstStyle/>
          <a:p>
            <a:pPr algn="ctr">
              <a:lnSpc>
                <a:spcPts val="5320"/>
              </a:lnSpc>
              <a:spcBef>
                <a:spcPct val="0"/>
              </a:spcBef>
            </a:pPr>
            <a:r>
              <a:rPr lang="en-US" sz="3800">
                <a:solidFill>
                  <a:srgbClr val="000000"/>
                </a:solidFill>
                <a:latin typeface="Agbalumo"/>
                <a:ea typeface="Agbalumo"/>
                <a:cs typeface="Agbalumo"/>
                <a:sym typeface="Agbalumo"/>
              </a:rPr>
              <a:t>Trong quá trình hình thành và phát triển, mỗi nền văn hoá đều có những giá trị riêng cho mỗi dân tộc, mỗi quốc gia và cho sự đa dạng của các dân tộc trên toàn thế giới. Mỗi cá nhân thuộc về một nền văn hoá, một dân tộc, một quốc gia cụ thể. Trong thời đại ngày nay, thế giới đã hội nhập, sự giao lưu văn hoá của các dân tộc, các quốc gia rất gần gũi và mật thiết. Vì vậy, mỗi chúng ta cần biết cách thể hiện thái độ tôn trọng sự khác biệt giữa các nền văn hoá, chung sống hoà hợp trong sự phong phú, đa dạng văn hoávà giữ gìn, phát huy những giá trị tốt đẹp của văn hoá nói chung.</a:t>
            </a:r>
          </a:p>
          <a:p>
            <a:pPr algn="ctr">
              <a:lnSpc>
                <a:spcPts val="5320"/>
              </a:lnSpc>
              <a:spcBef>
                <a:spcPct val="0"/>
              </a:spcBef>
            </a:pPr>
            <a:r>
              <a:rPr lang="en-US" sz="3800">
                <a:solidFill>
                  <a:srgbClr val="000000"/>
                </a:solidFill>
                <a:latin typeface="Agbalumo"/>
                <a:ea typeface="Agbalumo"/>
                <a:cs typeface="Agbalumo"/>
                <a:sym typeface="Agbalumo"/>
              </a:rPr>
              <a:t>“Tôn trọng sự khác biệt không chỉ là lời nói, </a:t>
            </a:r>
          </a:p>
          <a:p>
            <a:pPr algn="ctr">
              <a:lnSpc>
                <a:spcPts val="5320"/>
              </a:lnSpc>
              <a:spcBef>
                <a:spcPct val="0"/>
              </a:spcBef>
            </a:pPr>
            <a:r>
              <a:rPr lang="en-US" sz="3800">
                <a:solidFill>
                  <a:srgbClr val="000000"/>
                </a:solidFill>
                <a:latin typeface="Agbalumo"/>
                <a:ea typeface="Agbalumo"/>
                <a:cs typeface="Agbalumo"/>
                <a:sym typeface="Agbalumo"/>
              </a:rPr>
              <a:t>mà phải bằng hành động cụ thể trong giao tiếp</a:t>
            </a:r>
          </a:p>
          <a:p>
            <a:pPr algn="ctr">
              <a:lnSpc>
                <a:spcPts val="5320"/>
              </a:lnSpc>
              <a:spcBef>
                <a:spcPct val="0"/>
              </a:spcBef>
            </a:pPr>
            <a:r>
              <a:rPr lang="en-US" sz="3800">
                <a:solidFill>
                  <a:srgbClr val="000000"/>
                </a:solidFill>
                <a:latin typeface="Agbalumo"/>
                <a:ea typeface="Agbalumo"/>
                <a:cs typeface="Agbalumo"/>
                <a:sym typeface="Agbalumo"/>
              </a:rPr>
              <a:t> và suy nghĩ hàng ngày.”</a:t>
            </a:r>
          </a:p>
        </p:txBody>
      </p:sp>
      <p:sp>
        <p:nvSpPr>
          <p:cNvPr id="10" name="Freeform 10"/>
          <p:cNvSpPr/>
          <p:nvPr/>
        </p:nvSpPr>
        <p:spPr>
          <a:xfrm>
            <a:off x="0" y="7807529"/>
            <a:ext cx="2404653" cy="2901542"/>
          </a:xfrm>
          <a:custGeom>
            <a:avLst/>
            <a:gdLst/>
            <a:ahLst/>
            <a:cxnLst/>
            <a:rect l="l" t="t" r="r" b="b"/>
            <a:pathLst>
              <a:path w="2404653" h="2901542">
                <a:moveTo>
                  <a:pt x="0" y="0"/>
                </a:moveTo>
                <a:lnTo>
                  <a:pt x="2404653" y="0"/>
                </a:lnTo>
                <a:lnTo>
                  <a:pt x="2404653" y="2901542"/>
                </a:lnTo>
                <a:lnTo>
                  <a:pt x="0" y="2901542"/>
                </a:lnTo>
                <a:lnTo>
                  <a:pt x="0" y="0"/>
                </a:lnTo>
                <a:close/>
              </a:path>
            </a:pathLst>
          </a:custGeom>
          <a:blipFill>
            <a:blip r:embed="rId7"/>
            <a:stretch>
              <a:fillRect/>
            </a:stretch>
          </a:blipFill>
        </p:spPr>
        <p:txBody>
          <a:bodyPr/>
          <a:lstStyle/>
          <a:p>
            <a:endParaRPr lang="en-US"/>
          </a:p>
        </p:txBody>
      </p:sp>
      <p:sp>
        <p:nvSpPr>
          <p:cNvPr id="11" name="Freeform 11"/>
          <p:cNvSpPr/>
          <p:nvPr/>
        </p:nvSpPr>
        <p:spPr>
          <a:xfrm>
            <a:off x="16361733" y="6252532"/>
            <a:ext cx="2304551" cy="2509907"/>
          </a:xfrm>
          <a:custGeom>
            <a:avLst/>
            <a:gdLst/>
            <a:ahLst/>
            <a:cxnLst/>
            <a:rect l="l" t="t" r="r" b="b"/>
            <a:pathLst>
              <a:path w="2304551" h="2509907">
                <a:moveTo>
                  <a:pt x="0" y="0"/>
                </a:moveTo>
                <a:lnTo>
                  <a:pt x="2304551" y="0"/>
                </a:lnTo>
                <a:lnTo>
                  <a:pt x="2304551" y="2509907"/>
                </a:lnTo>
                <a:lnTo>
                  <a:pt x="0" y="25099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548040" y="4277467"/>
            <a:ext cx="2039890" cy="2057400"/>
          </a:xfrm>
          <a:custGeom>
            <a:avLst/>
            <a:gdLst/>
            <a:ahLst/>
            <a:cxnLst/>
            <a:rect l="l" t="t" r="r" b="b"/>
            <a:pathLst>
              <a:path w="2039890" h="2057400">
                <a:moveTo>
                  <a:pt x="0" y="0"/>
                </a:moveTo>
                <a:lnTo>
                  <a:pt x="2039890" y="0"/>
                </a:lnTo>
                <a:lnTo>
                  <a:pt x="2039890"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5291546" y="9632912"/>
            <a:ext cx="7315200" cy="1076159"/>
          </a:xfrm>
          <a:custGeom>
            <a:avLst/>
            <a:gdLst/>
            <a:ahLst/>
            <a:cxnLst/>
            <a:rect l="l" t="t" r="r" b="b"/>
            <a:pathLst>
              <a:path w="7315200" h="1076159">
                <a:moveTo>
                  <a:pt x="0" y="0"/>
                </a:moveTo>
                <a:lnTo>
                  <a:pt x="7315200" y="0"/>
                </a:lnTo>
                <a:lnTo>
                  <a:pt x="7315200" y="1076159"/>
                </a:lnTo>
                <a:lnTo>
                  <a:pt x="0" y="10761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459</Words>
  <Application>Microsoft Office PowerPoint</Application>
  <PresentationFormat>Custom</PresentationFormat>
  <Paragraphs>37</Paragraphs>
  <Slides>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Jua</vt:lpstr>
      <vt:lpstr>Calibri</vt:lpstr>
      <vt:lpstr>Arial</vt:lpstr>
      <vt:lpstr>Agbalumo</vt:lpstr>
      <vt:lpstr>Francois One</vt:lpstr>
      <vt:lpstr>Arturo</vt:lpstr>
      <vt:lpstr>Baloo</vt:lpstr>
      <vt:lpstr>Another Shabby</vt:lpstr>
      <vt:lpstr>Pacifico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Illustrative Career Planning Presentation</dc:title>
  <dc:creator>KIEU OANH</dc:creator>
  <cp:lastModifiedBy>Minh Mạc</cp:lastModifiedBy>
  <cp:revision>2</cp:revision>
  <dcterms:created xsi:type="dcterms:W3CDTF">2006-08-16T00:00:00Z</dcterms:created>
  <dcterms:modified xsi:type="dcterms:W3CDTF">2026-03-01T08:56:17Z</dcterms:modified>
  <dc:identifier>DAG_z3Phi3c</dc:identifier>
</cp:coreProperties>
</file>